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304"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Lst>
  <p:sldSz cx="18288000" cy="10287000"/>
  <p:notesSz cx="6858000" cy="9144000"/>
  <p:embeddedFontLst>
    <p:embeddedFont>
      <p:font typeface="Anton" pitchFamily="2" charset="0"/>
      <p:regular r:id="rId50"/>
    </p:embeddedFont>
    <p:embeddedFont>
      <p:font typeface="Courier Prime" panose="020B0604020202020204" charset="0"/>
      <p:regular r:id="rId51"/>
    </p:embeddedFont>
    <p:embeddedFont>
      <p:font typeface="Nunito Sans Expanded" panose="020B0604020202020204" charset="0"/>
      <p:regular r:id="rId52"/>
    </p:embeddedFont>
    <p:embeddedFont>
      <p:font typeface="Nunito Sans Expanded Bold" panose="020B0604020202020204" charset="0"/>
      <p:regular r:id="rId53"/>
    </p:embeddedFont>
    <p:embeddedFont>
      <p:font typeface="Nunito Sans Expanded Medium" panose="020B0604020202020204" charset="0"/>
      <p:regular r:id="rId54"/>
    </p:embeddedFont>
    <p:embeddedFont>
      <p:font typeface="Nunito Sans Expanded Semi-Bold" panose="020B0604020202020204" charset="0"/>
      <p:regular r:id="rId55"/>
    </p:embeddedFont>
    <p:embeddedFont>
      <p:font typeface="Roboto Mono" panose="00000009000000000000" pitchFamily="49" charset="0"/>
      <p:regular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795" y="52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6T12:56:40.181"/>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0 316,'9'-7,"0"0,0 1,0-1,1 2,0-1,0 2,12-5,19-10,75-50,-72 40,61-28,-93 52,0 1,0 0,0 0,21-2,49 0,-65 6,-7-1,-1-1,1 0,-1 0,0-1,0 0,0-1,14-7,-12 5,1 1,0 0,22-5,5 4,-35 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6T12:56:44.11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trace contextRef="#ctx0" brushRef="#br0" timeOffset="1">0 126,'0'7,"0"24,0 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6T12:56:44.45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trace contextRef="#ctx0" brushRef="#br0" timeOffset="1">0 1,'0'0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6T12:56:44.78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trace contextRef="#ctx0" brushRef="#br0" timeOffset="1">0 42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6T12:56:45.83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6T12:56:46.831"/>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2479 0,'4'9,"-1"0,0 1,-1-1,0 1,1 18,-6 50,3-76,-16 124,-23 45,-21 44,-24 46,-11 45,-228 754,155-493,-43 140,142-497,-76 140,134-326,0 1,2-1,-11 48,-29 114,28-114,-133 474,21-11,48-175,26-130,-125 546,135-486,-28 144,-94 197,-2-6,140-431,21-117,8-54,-12 35,10-38,5-17,0 0,0 0,0 1,1-1,-1 0,1 1,0-1,0 4,0-5,1-1,-1 0,1 0,-1 1,1-1,-1 0,1 0,0 0,-1 0,1 0,0 0,0 0,0 0,0 0,0 0,0 0,0-1,0 1,0 0,0-1,0 1,1-1,-1 1,0-1,0 0,3 1,4 1,1-1,0 0,0-1,0 0,14-2,51-9,144-42,-3-15,-164 51,185-74,-179 64,-1-3,52-38,16-21,149-138,-203 159,-2-3,-3-3,63-94,-109 140,-1-1,-1 0,-2-1,13-35,-24 53,-1 0,0 0,-1-1,0 1,0-25,-2 28,-1 0,0 1,-1-1,1 1,-2 0,1-1,-1 1,0 0,-8-12,6 13,0 0,0 0,-1 1,0 0,0 1,0-1,-1 1,0 0,0 1,0-1,0 1,-15-5,-3 0,0 1,-49-8,-13 4,3 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6T12:56:47.31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0 478,'1'-4,"-1"0,1 0,-1 1,1-1,0 0,1 1,-1-1,1 1,-1-1,1 1,0 0,0 0,0 0,1 0,-1 0,1 0,0 1,4-4,4-3,1 1,0 1,22-11,265-113,0-1,-70 36,-199 86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6T12:56:47.71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23 780,'-4'0,"-4"-4,-2-4,9-26,36-28,48-28,34-28,33-18,1 3,-21 21,-33 30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6T12:56:48.72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6T12:56:51.49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0,'7'4,"0"-1,1 0,0 0,15 3,6 1,79 22,51 15,51 13,46 8,671 228,130 114,-742-272,-51-15,-62-23,42 20,-208-98,-23-12,1 0,19 7,-32-13,0-1,1 1,-1-1,0 0,0 1,1-1,-1 0,0 0,1 0,-1 0,0 0,0 0,1 0,-1-1,0 1,0 0,1-1,-1 1,0-1,0 1,0-1,2-1,-2 1,1-1,-1 1,0-1,0 1,0-1,0 0,0 1,-1-1,1 0,0 0,-1 1,1-1,-1-3,3-19</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6T12:56:52.08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6T12:56:40.791"/>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1 170,'284'0,"-236"-2,90-14,44-22,2-1,-132 30,96-12,-102 15,-43 5,0 1,-1-1,1 0,-1 0,1 0,-1 0,0 0,1-1,-1 1,0 0,0-1,0 0,0 0,2-2,-4 4,0 0,1 0,-1-1,0 1,0 0,0-1,0 1,1 0,-1-1,0 1,0 0,0-1,0 1,0-1,0 1,0 0,0-1,0 1,0 0,0-1,0 1,0 0,0-1,0 1,-1-1,1 1,0 0,0-1,0 1,0 0,-1 0,1-1,0 1,0 0,-1-1,1 1,0 0,-1 0,1 0,-1-1,0 0,-1 1,1-1,-1 0,1 1,-1-1,1 1,-1 0,0-1,-1 1,-10 0,0 1,1 0,-1 1,0 0,-19 7,-62 26,72-26,-40 16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6T12:56:58.73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6T12:56:41.59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709 351,'0'6,"-1"0,1 0,-2 1,1-1,-3 8,-4 12,-41 144,8-37,-15 139,49-233,3-13,-3 34,7-55,0-1,0 0,1 0,1 9,-2-12,1 0,-1 1,0-1,1 0,0 0,-1 0,1 0,0 0,-1 0,1 0,0 0,0 0,0 0,1 1,-1-2,0 1,0-1,0 1,0-1,0 0,0 1,0-1,0 0,0 0,0 0,0 0,0 0,0 0,0 0,0 0,1 0,0-1,1 0,1 0,-1-1,1 0,-1 1,0-1,5-3,6-7,-1 0,0 0,20-26,11-20,-3-1,-2-2,57-125,-52 83,55-201,-88 265,-2 0,-1 0,3-55,-11 89,0 0,0 0,-1 0,1 0,-1 0,0 0,0 1,-1-1,1 0,-1 1,0-1,0 1,-1 0,-2-5,2 7,1-1,-1 1,1 0,-1 0,0 0,0 0,0 1,0-1,0 1,0-1,0 1,-1 0,1 1,0-1,-1 0,1 1,0 0,-1 0,1 0,-7 1,-2 0,1 1,-1 1,1-1,-1 2,1 0,-21 10,15-5,1 1,0 1,-25 22,2 5,1 2,-36 52,-86 122,-140 254,295-459,-78 139,64-109,-27 76,46-115,-4 14,0 0,0 0,-2 25,6-36,0-1,0 1,0 0,0 0,0-1,0 1,1 0,-1-1,1 1,0 0,0-1,0 1,0-1,0 1,0-1,1 0,-1 1,1-1,0 0,-1 0,1 0,0 0,0 0,1-1,-1 1,4 2,-3-3,1 1,0-1,-1 0,1 0,0 0,-1-1,1 1,0-1,0 0,6-1,-3 0,0 0,0-1,0 0,0 0,13-6,2-4,0-1,35-26,41-46,-30 19,-4-3,-3-3,-3-2,94-159,-117 166,-2-1,32-99,-47 110,-3-1,-2-1,6-85,-15 77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6T12:56:42.10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617 110,'0'23,"-15"382,-19-129,-109 419,-55-5,-11 52,192-665,17-71,2-8,11-21,45-105,29-92,27-67,78-219,-24-14,-83 183,-24 36,-23 49,-18 54,-13 52,-6 43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6T12:56:42.45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173 1,'0'21,"0"43,-8 31,-1 14,-4 9,-6 3,0-12,0-4,-4 2,-2 1,4-16,5-22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6T12:56:42.78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6T12:56:43.11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0 192,'0'-4,"0"-22,0-13,0-22,0-1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6T12:56:43.45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766 1005,'0'10,"0"0,-1 1,0-1,-1 0,-4 16,-1 2,-25 98,-12 55,-11 50,-264 913,313-1126,-256 797,236-745,21-65,10-22,39-87,49-106,44-110,16-68,-10 6</inkml:trace>
  <inkml:trace contextRef="#ctx0" brushRef="#br0" timeOffset="1">1079 5,'-3'-3,"-9"2,-6 8,1 14,-8 13,0 13,5-3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6T12:56:43.78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3" Type="http://schemas.openxmlformats.org/officeDocument/2006/relationships/image" Target="../media/image24.png"/><Relationship Id="rId18" Type="http://schemas.openxmlformats.org/officeDocument/2006/relationships/customXml" Target="../ink/ink7.xml"/><Relationship Id="rId26" Type="http://schemas.openxmlformats.org/officeDocument/2006/relationships/image" Target="../media/image30.png"/><Relationship Id="rId39" Type="http://schemas.openxmlformats.org/officeDocument/2006/relationships/customXml" Target="../ink/ink19.xml"/><Relationship Id="rId21" Type="http://schemas.openxmlformats.org/officeDocument/2006/relationships/image" Target="../media/image28.png"/><Relationship Id="rId34" Type="http://schemas.openxmlformats.org/officeDocument/2006/relationships/customXml" Target="../ink/ink16.xml"/><Relationship Id="rId7" Type="http://schemas.openxmlformats.org/officeDocument/2006/relationships/image" Target="../media/image21.png"/><Relationship Id="rId2" Type="http://schemas.openxmlformats.org/officeDocument/2006/relationships/image" Target="../media/image1.png"/><Relationship Id="rId16" Type="http://schemas.openxmlformats.org/officeDocument/2006/relationships/customXml" Target="../ink/ink6.xml"/><Relationship Id="rId20" Type="http://schemas.openxmlformats.org/officeDocument/2006/relationships/customXml" Target="../ink/ink8.xml"/><Relationship Id="rId29" Type="http://schemas.openxmlformats.org/officeDocument/2006/relationships/customXml" Target="../ink/ink13.xml"/><Relationship Id="rId41"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customXml" Target="../ink/ink1.xml"/><Relationship Id="rId11" Type="http://schemas.openxmlformats.org/officeDocument/2006/relationships/image" Target="../media/image23.png"/><Relationship Id="rId24" Type="http://schemas.openxmlformats.org/officeDocument/2006/relationships/image" Target="../media/image29.png"/><Relationship Id="rId32" Type="http://schemas.openxmlformats.org/officeDocument/2006/relationships/customXml" Target="../ink/ink15.xml"/><Relationship Id="rId37" Type="http://schemas.openxmlformats.org/officeDocument/2006/relationships/customXml" Target="../ink/ink18.xml"/><Relationship Id="rId40" Type="http://schemas.openxmlformats.org/officeDocument/2006/relationships/customXml" Target="../ink/ink20.xml"/><Relationship Id="rId5" Type="http://schemas.openxmlformats.org/officeDocument/2006/relationships/image" Target="../media/image11.svg"/><Relationship Id="rId15" Type="http://schemas.openxmlformats.org/officeDocument/2006/relationships/image" Target="../media/image25.png"/><Relationship Id="rId23" Type="http://schemas.openxmlformats.org/officeDocument/2006/relationships/customXml" Target="../ink/ink10.xml"/><Relationship Id="rId28" Type="http://schemas.openxmlformats.org/officeDocument/2006/relationships/image" Target="../media/image31.png"/><Relationship Id="rId36" Type="http://schemas.openxmlformats.org/officeDocument/2006/relationships/customXml" Target="../ink/ink17.xml"/><Relationship Id="rId10" Type="http://schemas.openxmlformats.org/officeDocument/2006/relationships/customXml" Target="../ink/ink3.xml"/><Relationship Id="rId19" Type="http://schemas.openxmlformats.org/officeDocument/2006/relationships/image" Target="../media/image27.png"/><Relationship Id="rId31" Type="http://schemas.openxmlformats.org/officeDocument/2006/relationships/image" Target="../media/image32.png"/><Relationship Id="rId4" Type="http://schemas.openxmlformats.org/officeDocument/2006/relationships/image" Target="../media/image10.png"/><Relationship Id="rId9" Type="http://schemas.openxmlformats.org/officeDocument/2006/relationships/image" Target="../media/image22.png"/><Relationship Id="rId14" Type="http://schemas.openxmlformats.org/officeDocument/2006/relationships/customXml" Target="../ink/ink5.xml"/><Relationship Id="rId22" Type="http://schemas.openxmlformats.org/officeDocument/2006/relationships/customXml" Target="../ink/ink9.xml"/><Relationship Id="rId27" Type="http://schemas.openxmlformats.org/officeDocument/2006/relationships/customXml" Target="../ink/ink12.xml"/><Relationship Id="rId30" Type="http://schemas.openxmlformats.org/officeDocument/2006/relationships/customXml" Target="../ink/ink14.xml"/><Relationship Id="rId35" Type="http://schemas.openxmlformats.org/officeDocument/2006/relationships/image" Target="../media/image34.png"/><Relationship Id="rId8" Type="http://schemas.openxmlformats.org/officeDocument/2006/relationships/customXml" Target="../ink/ink2.xml"/><Relationship Id="rId3" Type="http://schemas.openxmlformats.org/officeDocument/2006/relationships/image" Target="../media/image2.svg"/><Relationship Id="rId12" Type="http://schemas.openxmlformats.org/officeDocument/2006/relationships/customXml" Target="../ink/ink4.xml"/><Relationship Id="rId17" Type="http://schemas.openxmlformats.org/officeDocument/2006/relationships/image" Target="../media/image26.png"/><Relationship Id="rId25" Type="http://schemas.openxmlformats.org/officeDocument/2006/relationships/customXml" Target="../ink/ink11.xml"/><Relationship Id="rId33" Type="http://schemas.openxmlformats.org/officeDocument/2006/relationships/image" Target="../media/image33.png"/><Relationship Id="rId38" Type="http://schemas.openxmlformats.org/officeDocument/2006/relationships/image" Target="../media/image35.png"/></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1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svg"/><Relationship Id="rId10" Type="http://schemas.openxmlformats.org/officeDocument/2006/relationships/image" Target="../media/image39.png"/><Relationship Id="rId4" Type="http://schemas.openxmlformats.org/officeDocument/2006/relationships/image" Target="../media/image4.png"/><Relationship Id="rId9"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11.sv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sv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2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sv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sv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sv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11.sv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11.sv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11.sv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11.sv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11.sv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sv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3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2.svg"/><Relationship Id="rId7"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52.png"/></Relationships>
</file>

<file path=ppt/slides/_rels/slide3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svg"/><Relationship Id="rId7"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11.svg"/><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2.svg"/><Relationship Id="rId7"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11.sv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svg"/><Relationship Id="rId7"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11.svg"/><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sv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sv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sv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2.svg"/><Relationship Id="rId7"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11.svg"/><Relationship Id="rId10" Type="http://schemas.openxmlformats.org/officeDocument/2006/relationships/image" Target="../media/image70.png"/><Relationship Id="rId4" Type="http://schemas.openxmlformats.org/officeDocument/2006/relationships/image" Target="../media/image10.png"/><Relationship Id="rId9" Type="http://schemas.openxmlformats.org/officeDocument/2006/relationships/image" Target="../media/image69.png"/></Relationships>
</file>

<file path=ppt/slides/_rels/slide3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7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11.sv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6.svg"/><Relationship Id="rId3" Type="http://schemas.openxmlformats.org/officeDocument/2006/relationships/image" Target="../media/image2.svg"/><Relationship Id="rId7" Type="http://schemas.openxmlformats.org/officeDocument/2006/relationships/image" Target="../media/image11.svg"/><Relationship Id="rId12"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4.svg"/><Relationship Id="rId5" Type="http://schemas.openxmlformats.org/officeDocument/2006/relationships/image" Target="../media/image5.svg"/><Relationship Id="rId10" Type="http://schemas.openxmlformats.org/officeDocument/2006/relationships/image" Target="../media/image13.png"/><Relationship Id="rId4" Type="http://schemas.openxmlformats.org/officeDocument/2006/relationships/image" Target="../media/image4.png"/><Relationship Id="rId9" Type="http://schemas.openxmlformats.org/officeDocument/2006/relationships/image" Target="../media/image9.svg"/></Relationships>
</file>

<file path=ppt/slides/_rels/slide4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7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11.svg"/><Relationship Id="rId4" Type="http://schemas.openxmlformats.org/officeDocument/2006/relationships/image" Target="../media/image10.png"/></Relationships>
</file>

<file path=ppt/slides/_rels/slide4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7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11.svg"/><Relationship Id="rId4" Type="http://schemas.openxmlformats.org/officeDocument/2006/relationships/image" Target="../media/image10.png"/></Relationships>
</file>

<file path=ppt/slides/_rels/slide4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2.svg"/><Relationship Id="rId7" Type="http://schemas.openxmlformats.org/officeDocument/2006/relationships/image" Target="../media/image7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81.png"/></Relationships>
</file>

<file path=ppt/slides/_rels/slide4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2.svg"/><Relationship Id="rId7" Type="http://schemas.openxmlformats.org/officeDocument/2006/relationships/image" Target="../media/image8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85.png"/></Relationships>
</file>

<file path=ppt/slides/_rels/slide44.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2.svg"/><Relationship Id="rId7" Type="http://schemas.openxmlformats.org/officeDocument/2006/relationships/image" Target="../media/image8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89.png"/></Relationships>
</file>

<file path=ppt/slides/_rels/slide45.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2.svg"/><Relationship Id="rId7"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11.svg"/><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svg"/><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svg"/><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svg"/><Relationship Id="rId7"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7.svg"/><Relationship Id="rId5" Type="http://schemas.openxmlformats.org/officeDocument/2006/relationships/image" Target="../media/image11.svg"/><Relationship Id="rId10" Type="http://schemas.openxmlformats.org/officeDocument/2006/relationships/image" Target="../media/image6.png"/><Relationship Id="rId4" Type="http://schemas.openxmlformats.org/officeDocument/2006/relationships/image" Target="../media/image10.png"/><Relationship Id="rId9" Type="http://schemas.openxmlformats.org/officeDocument/2006/relationships/image" Target="../media/image9.sv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8.svg"/><Relationship Id="rId3" Type="http://schemas.openxmlformats.org/officeDocument/2006/relationships/image" Target="../media/image2.svg"/><Relationship Id="rId7" Type="http://schemas.openxmlformats.org/officeDocument/2006/relationships/image" Target="../media/image9.svg"/><Relationship Id="rId12"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4.svg"/><Relationship Id="rId5" Type="http://schemas.openxmlformats.org/officeDocument/2006/relationships/image" Target="../media/image5.svg"/><Relationship Id="rId10" Type="http://schemas.openxmlformats.org/officeDocument/2006/relationships/image" Target="../media/image13.png"/><Relationship Id="rId4" Type="http://schemas.openxmlformats.org/officeDocument/2006/relationships/image" Target="../media/image4.png"/><Relationship Id="rId9" Type="http://schemas.openxmlformats.org/officeDocument/2006/relationships/image" Target="../media/image7.svg"/><Relationship Id="rId14"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6.svg"/><Relationship Id="rId3" Type="http://schemas.openxmlformats.org/officeDocument/2006/relationships/image" Target="../media/image2.svg"/><Relationship Id="rId7" Type="http://schemas.openxmlformats.org/officeDocument/2006/relationships/image" Target="../media/image11.svg"/><Relationship Id="rId12"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4.svg"/><Relationship Id="rId5" Type="http://schemas.openxmlformats.org/officeDocument/2006/relationships/image" Target="../media/image5.svg"/><Relationship Id="rId10" Type="http://schemas.openxmlformats.org/officeDocument/2006/relationships/image" Target="../media/image13.png"/><Relationship Id="rId4" Type="http://schemas.openxmlformats.org/officeDocument/2006/relationships/image" Target="../media/image4.png"/><Relationship Id="rId9" Type="http://schemas.openxmlformats.org/officeDocument/2006/relationships/image" Target="../media/image9.sv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1.sv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03476"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4828262" y="5391150"/>
            <a:ext cx="8631475" cy="8350952"/>
          </a:xfrm>
          <a:custGeom>
            <a:avLst/>
            <a:gdLst/>
            <a:ahLst/>
            <a:cxnLst/>
            <a:rect l="l" t="t" r="r" b="b"/>
            <a:pathLst>
              <a:path w="8631475" h="8350952">
                <a:moveTo>
                  <a:pt x="0" y="0"/>
                </a:moveTo>
                <a:lnTo>
                  <a:pt x="8631476" y="0"/>
                </a:lnTo>
                <a:lnTo>
                  <a:pt x="8631476" y="8350952"/>
                </a:lnTo>
                <a:lnTo>
                  <a:pt x="0" y="8350952"/>
                </a:lnTo>
                <a:lnTo>
                  <a:pt x="0" y="0"/>
                </a:lnTo>
                <a:close/>
              </a:path>
            </a:pathLst>
          </a:custGeom>
          <a:blipFill>
            <a:blip r:embed="rId4"/>
            <a:stretch>
              <a:fillRect/>
            </a:stretch>
          </a:blipFill>
        </p:spPr>
        <p:txBody>
          <a:bodyPr/>
          <a:lstStyle/>
          <a:p>
            <a:endParaRPr lang="en-US"/>
          </a:p>
        </p:txBody>
      </p:sp>
      <p:sp>
        <p:nvSpPr>
          <p:cNvPr id="6" name="Freeform 6"/>
          <p:cNvSpPr/>
          <p:nvPr/>
        </p:nvSpPr>
        <p:spPr>
          <a:xfrm>
            <a:off x="14906978" y="904323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TextBox 7"/>
          <p:cNvSpPr txBox="1"/>
          <p:nvPr/>
        </p:nvSpPr>
        <p:spPr>
          <a:xfrm>
            <a:off x="1028700" y="3014217"/>
            <a:ext cx="15794340" cy="2279357"/>
          </a:xfrm>
          <a:prstGeom prst="rect">
            <a:avLst/>
          </a:prstGeom>
        </p:spPr>
        <p:txBody>
          <a:bodyPr lIns="0" tIns="0" rIns="0" bIns="0" rtlCol="0" anchor="t">
            <a:spAutoFit/>
          </a:bodyPr>
          <a:lstStyle/>
          <a:p>
            <a:pPr algn="ctr">
              <a:lnSpc>
                <a:spcPts val="8780"/>
              </a:lnSpc>
            </a:pPr>
            <a:r>
              <a:rPr lang="en-US" sz="8693" dirty="0">
                <a:solidFill>
                  <a:srgbClr val="211F1C"/>
                </a:solidFill>
                <a:latin typeface="Anton"/>
              </a:rPr>
              <a:t>BUILD A WEBSITE SELLING CLOTHES USING SPRING BOOT AND THYMELEAF</a:t>
            </a:r>
          </a:p>
        </p:txBody>
      </p:sp>
      <p:sp>
        <p:nvSpPr>
          <p:cNvPr id="8" name="Freeform 8"/>
          <p:cNvSpPr/>
          <p:nvPr/>
        </p:nvSpPr>
        <p:spPr>
          <a:xfrm>
            <a:off x="2358180" y="4165025"/>
            <a:ext cx="354514" cy="354514"/>
          </a:xfrm>
          <a:custGeom>
            <a:avLst/>
            <a:gdLst/>
            <a:ahLst/>
            <a:cxnLst/>
            <a:rect l="l" t="t" r="r" b="b"/>
            <a:pathLst>
              <a:path w="354514" h="354514">
                <a:moveTo>
                  <a:pt x="0" y="0"/>
                </a:moveTo>
                <a:lnTo>
                  <a:pt x="354514" y="0"/>
                </a:lnTo>
                <a:lnTo>
                  <a:pt x="354514" y="354514"/>
                </a:lnTo>
                <a:lnTo>
                  <a:pt x="0" y="3545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9" name="Group 9"/>
          <p:cNvGrpSpPr/>
          <p:nvPr/>
        </p:nvGrpSpPr>
        <p:grpSpPr>
          <a:xfrm>
            <a:off x="809625" y="9043238"/>
            <a:ext cx="2880627" cy="432385"/>
            <a:chOff x="0" y="0"/>
            <a:chExt cx="3840836" cy="576513"/>
          </a:xfrm>
        </p:grpSpPr>
        <p:grpSp>
          <p:nvGrpSpPr>
            <p:cNvPr id="10" name="Group 10"/>
            <p:cNvGrpSpPr/>
            <p:nvPr/>
          </p:nvGrpSpPr>
          <p:grpSpPr>
            <a:xfrm>
              <a:off x="0" y="0"/>
              <a:ext cx="3840836" cy="576513"/>
              <a:chOff x="0" y="0"/>
              <a:chExt cx="8296205" cy="1245268"/>
            </a:xfrm>
          </p:grpSpPr>
          <p:sp>
            <p:nvSpPr>
              <p:cNvPr id="11" name="Freeform 11"/>
              <p:cNvSpPr/>
              <p:nvPr/>
            </p:nvSpPr>
            <p:spPr>
              <a:xfrm>
                <a:off x="0" y="0"/>
                <a:ext cx="8296205" cy="1245268"/>
              </a:xfrm>
              <a:custGeom>
                <a:avLst/>
                <a:gdLst/>
                <a:ahLst/>
                <a:cxnLst/>
                <a:rect l="l" t="t" r="r" b="b"/>
                <a:pathLst>
                  <a:path w="8296205" h="1245268">
                    <a:moveTo>
                      <a:pt x="83315" y="0"/>
                    </a:moveTo>
                    <a:lnTo>
                      <a:pt x="8212890" y="0"/>
                    </a:lnTo>
                    <a:cubicBezTo>
                      <a:pt x="8258904" y="0"/>
                      <a:pt x="8296205" y="37301"/>
                      <a:pt x="8296205" y="83315"/>
                    </a:cubicBezTo>
                    <a:lnTo>
                      <a:pt x="8296205" y="1161953"/>
                    </a:lnTo>
                    <a:cubicBezTo>
                      <a:pt x="8296205" y="1207966"/>
                      <a:pt x="8258904" y="1245268"/>
                      <a:pt x="8212890" y="1245268"/>
                    </a:cubicBezTo>
                    <a:lnTo>
                      <a:pt x="83315" y="1245268"/>
                    </a:lnTo>
                    <a:cubicBezTo>
                      <a:pt x="37301" y="1245268"/>
                      <a:pt x="0" y="1207966"/>
                      <a:pt x="0" y="1161953"/>
                    </a:cubicBezTo>
                    <a:lnTo>
                      <a:pt x="0" y="83315"/>
                    </a:lnTo>
                    <a:cubicBezTo>
                      <a:pt x="0" y="37301"/>
                      <a:pt x="37301" y="0"/>
                      <a:pt x="83315" y="0"/>
                    </a:cubicBezTo>
                    <a:close/>
                  </a:path>
                </a:pathLst>
              </a:custGeom>
              <a:solidFill>
                <a:srgbClr val="F1F1F1"/>
              </a:solidFill>
              <a:ln w="9525" cap="rnd">
                <a:solidFill>
                  <a:srgbClr val="000000"/>
                </a:solidFill>
                <a:prstDash val="solid"/>
                <a:round/>
              </a:ln>
            </p:spPr>
            <p:txBody>
              <a:bodyPr/>
              <a:lstStyle/>
              <a:p>
                <a:endParaRPr lang="en-US"/>
              </a:p>
            </p:txBody>
          </p:sp>
          <p:sp>
            <p:nvSpPr>
              <p:cNvPr id="12" name="TextBox 12"/>
              <p:cNvSpPr txBox="1"/>
              <p:nvPr/>
            </p:nvSpPr>
            <p:spPr>
              <a:xfrm>
                <a:off x="0" y="-38100"/>
                <a:ext cx="8296205" cy="1283368"/>
              </a:xfrm>
              <a:prstGeom prst="rect">
                <a:avLst/>
              </a:prstGeom>
            </p:spPr>
            <p:txBody>
              <a:bodyPr lIns="12700" tIns="12700" rIns="12700" bIns="12700" rtlCol="0" anchor="ctr"/>
              <a:lstStyle/>
              <a:p>
                <a:pPr marL="0" lvl="0" indent="0" algn="ctr">
                  <a:lnSpc>
                    <a:spcPts val="2116"/>
                  </a:lnSpc>
                  <a:spcBef>
                    <a:spcPct val="0"/>
                  </a:spcBef>
                </a:pPr>
                <a:r>
                  <a:rPr lang="en-US" sz="1439" u="none" strike="noStrike" spc="211">
                    <a:solidFill>
                      <a:srgbClr val="211F1C"/>
                    </a:solidFill>
                    <a:latin typeface="Nunito Sans Expanded Semi-Bold"/>
                  </a:rPr>
                  <a:t>BORCELLE</a:t>
                </a:r>
              </a:p>
            </p:txBody>
          </p:sp>
        </p:grpSp>
        <p:sp>
          <p:nvSpPr>
            <p:cNvPr id="13" name="Freeform 13"/>
            <p:cNvSpPr/>
            <p:nvPr/>
          </p:nvSpPr>
          <p:spPr>
            <a:xfrm>
              <a:off x="3233807" y="116532"/>
              <a:ext cx="341941" cy="341941"/>
            </a:xfrm>
            <a:custGeom>
              <a:avLst/>
              <a:gdLst/>
              <a:ahLst/>
              <a:cxnLst/>
              <a:rect l="l" t="t" r="r" b="b"/>
              <a:pathLst>
                <a:path w="341941" h="341941">
                  <a:moveTo>
                    <a:pt x="0" y="0"/>
                  </a:moveTo>
                  <a:lnTo>
                    <a:pt x="341942" y="0"/>
                  </a:lnTo>
                  <a:lnTo>
                    <a:pt x="341942" y="341942"/>
                  </a:lnTo>
                  <a:lnTo>
                    <a:pt x="0" y="34194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4" name="Freeform 14"/>
            <p:cNvSpPr/>
            <p:nvPr/>
          </p:nvSpPr>
          <p:spPr>
            <a:xfrm>
              <a:off x="265087" y="118039"/>
              <a:ext cx="341941" cy="341941"/>
            </a:xfrm>
            <a:custGeom>
              <a:avLst/>
              <a:gdLst/>
              <a:ahLst/>
              <a:cxnLst/>
              <a:rect l="l" t="t" r="r" b="b"/>
              <a:pathLst>
                <a:path w="341941" h="341941">
                  <a:moveTo>
                    <a:pt x="0" y="0"/>
                  </a:moveTo>
                  <a:lnTo>
                    <a:pt x="341941" y="0"/>
                  </a:lnTo>
                  <a:lnTo>
                    <a:pt x="341941" y="341941"/>
                  </a:lnTo>
                  <a:lnTo>
                    <a:pt x="0" y="34194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sp>
        <p:nvSpPr>
          <p:cNvPr id="15" name="Freeform 15"/>
          <p:cNvSpPr/>
          <p:nvPr/>
        </p:nvSpPr>
        <p:spPr>
          <a:xfrm>
            <a:off x="15575306" y="4165025"/>
            <a:ext cx="354514" cy="354514"/>
          </a:xfrm>
          <a:custGeom>
            <a:avLst/>
            <a:gdLst/>
            <a:ahLst/>
            <a:cxnLst/>
            <a:rect l="l" t="t" r="r" b="b"/>
            <a:pathLst>
              <a:path w="354514" h="354514">
                <a:moveTo>
                  <a:pt x="0" y="0"/>
                </a:moveTo>
                <a:lnTo>
                  <a:pt x="354514" y="0"/>
                </a:lnTo>
                <a:lnTo>
                  <a:pt x="354514" y="354514"/>
                </a:lnTo>
                <a:lnTo>
                  <a:pt x="0" y="3545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6" name="Freeform 16"/>
          <p:cNvSpPr/>
          <p:nvPr/>
        </p:nvSpPr>
        <p:spPr>
          <a:xfrm>
            <a:off x="8365121" y="812085"/>
            <a:ext cx="1557758" cy="1331175"/>
          </a:xfrm>
          <a:custGeom>
            <a:avLst/>
            <a:gdLst/>
            <a:ahLst/>
            <a:cxnLst/>
            <a:rect l="l" t="t" r="r" b="b"/>
            <a:pathLst>
              <a:path w="1557758" h="1331175">
                <a:moveTo>
                  <a:pt x="0" y="0"/>
                </a:moveTo>
                <a:lnTo>
                  <a:pt x="1557758" y="0"/>
                </a:lnTo>
                <a:lnTo>
                  <a:pt x="1557758" y="1331176"/>
                </a:lnTo>
                <a:lnTo>
                  <a:pt x="0" y="133117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7" name="TextBox 17"/>
          <p:cNvSpPr txBox="1"/>
          <p:nvPr/>
        </p:nvSpPr>
        <p:spPr>
          <a:xfrm>
            <a:off x="3807192" y="2427283"/>
            <a:ext cx="10673616" cy="336957"/>
          </a:xfrm>
          <a:prstGeom prst="rect">
            <a:avLst/>
          </a:prstGeom>
        </p:spPr>
        <p:txBody>
          <a:bodyPr lIns="0" tIns="0" rIns="0" bIns="0" rtlCol="0" anchor="t">
            <a:spAutoFit/>
          </a:bodyPr>
          <a:lstStyle/>
          <a:p>
            <a:pPr algn="ctr">
              <a:lnSpc>
                <a:spcPts val="2704"/>
              </a:lnSpc>
            </a:pPr>
            <a:r>
              <a:rPr lang="en-US" sz="1839" spc="270">
                <a:solidFill>
                  <a:srgbClr val="211F1C"/>
                </a:solidFill>
                <a:latin typeface="Nunito Sans Expanded Semi-Bold"/>
              </a:rPr>
              <a:t>BORCELLE</a:t>
            </a:r>
          </a:p>
        </p:txBody>
      </p:sp>
      <p:sp>
        <p:nvSpPr>
          <p:cNvPr id="18" name="TextBox 18"/>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19" name="TextBox 19"/>
          <p:cNvSpPr txBox="1"/>
          <p:nvPr/>
        </p:nvSpPr>
        <p:spPr>
          <a:xfrm>
            <a:off x="14240878" y="773278"/>
            <a:ext cx="3237497" cy="255422"/>
          </a:xfrm>
          <a:prstGeom prst="rect">
            <a:avLst/>
          </a:prstGeom>
        </p:spPr>
        <p:txBody>
          <a:bodyPr lIns="0" tIns="0" rIns="0" bIns="0" rtlCol="0" anchor="t">
            <a:spAutoFit/>
          </a:bodyPr>
          <a:lstStyle/>
          <a:p>
            <a:pPr marL="0" lvl="0" indent="0" algn="r">
              <a:lnSpc>
                <a:spcPts val="2116"/>
              </a:lnSpc>
              <a:spcBef>
                <a:spcPct val="0"/>
              </a:spcBef>
            </a:pPr>
            <a:r>
              <a:rPr lang="en-US" sz="1439" u="none" strike="noStrike" spc="211">
                <a:solidFill>
                  <a:srgbClr val="211F1C"/>
                </a:solidFill>
                <a:latin typeface="Nunito Sans Expanded Semi-Bold"/>
              </a:rPr>
              <a:t>WINTER 2030</a:t>
            </a:r>
          </a:p>
        </p:txBody>
      </p:sp>
      <p:grpSp>
        <p:nvGrpSpPr>
          <p:cNvPr id="20" name="Group 20"/>
          <p:cNvGrpSpPr/>
          <p:nvPr/>
        </p:nvGrpSpPr>
        <p:grpSpPr>
          <a:xfrm>
            <a:off x="11955201" y="4974561"/>
            <a:ext cx="3904425" cy="1520262"/>
            <a:chOff x="0" y="0"/>
            <a:chExt cx="5205900" cy="2027016"/>
          </a:xfrm>
        </p:grpSpPr>
        <p:sp>
          <p:nvSpPr>
            <p:cNvPr id="21" name="Freeform 21"/>
            <p:cNvSpPr/>
            <p:nvPr/>
          </p:nvSpPr>
          <p:spPr>
            <a:xfrm rot="-646737">
              <a:off x="57404" y="466417"/>
              <a:ext cx="5091093" cy="1094183"/>
            </a:xfrm>
            <a:custGeom>
              <a:avLst/>
              <a:gdLst/>
              <a:ahLst/>
              <a:cxnLst/>
              <a:rect l="l" t="t" r="r" b="b"/>
              <a:pathLst>
                <a:path w="5091093" h="1094183">
                  <a:moveTo>
                    <a:pt x="0" y="0"/>
                  </a:moveTo>
                  <a:lnTo>
                    <a:pt x="5091093" y="0"/>
                  </a:lnTo>
                  <a:lnTo>
                    <a:pt x="5091093" y="1094183"/>
                  </a:lnTo>
                  <a:lnTo>
                    <a:pt x="0" y="1094183"/>
                  </a:lnTo>
                  <a:lnTo>
                    <a:pt x="0" y="0"/>
                  </a:lnTo>
                  <a:close/>
                </a:path>
              </a:pathLst>
            </a:custGeom>
            <a:blipFill>
              <a:blip r:embed="rId13"/>
              <a:stretch>
                <a:fillRect l="-14367" t="-175930" r="-8781" b="-423912"/>
              </a:stretch>
            </a:blipFill>
          </p:spPr>
          <p:txBody>
            <a:bodyPr/>
            <a:lstStyle/>
            <a:p>
              <a:endParaRPr lang="en-US"/>
            </a:p>
          </p:txBody>
        </p:sp>
        <p:sp>
          <p:nvSpPr>
            <p:cNvPr id="22" name="TextBox 22"/>
            <p:cNvSpPr txBox="1"/>
            <p:nvPr/>
          </p:nvSpPr>
          <p:spPr>
            <a:xfrm rot="-646737">
              <a:off x="895063" y="659994"/>
              <a:ext cx="3402541" cy="631987"/>
            </a:xfrm>
            <a:prstGeom prst="rect">
              <a:avLst/>
            </a:prstGeom>
          </p:spPr>
          <p:txBody>
            <a:bodyPr lIns="0" tIns="0" rIns="0" bIns="0" rtlCol="0" anchor="t">
              <a:spAutoFit/>
            </a:bodyPr>
            <a:lstStyle/>
            <a:p>
              <a:pPr algn="ctr">
                <a:lnSpc>
                  <a:spcPts val="4072"/>
                </a:lnSpc>
                <a:spcBef>
                  <a:spcPct val="0"/>
                </a:spcBef>
              </a:pPr>
              <a:r>
                <a:rPr lang="en-US" sz="2770" spc="407">
                  <a:solidFill>
                    <a:srgbClr val="FFFFFF"/>
                  </a:solidFill>
                  <a:latin typeface="Courier Prime"/>
                </a:rPr>
                <a:t>REPORT</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412646" y="-880399"/>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TextBox 5"/>
          <p:cNvSpPr txBox="1"/>
          <p:nvPr/>
        </p:nvSpPr>
        <p:spPr>
          <a:xfrm>
            <a:off x="-1726529" y="772832"/>
            <a:ext cx="13942738"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2.1.2.1 CORE CONTAINER</a:t>
            </a:r>
          </a:p>
        </p:txBody>
      </p:sp>
      <p:sp>
        <p:nvSpPr>
          <p:cNvPr id="6" name="Freeform 6"/>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661075" y="350151"/>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8" name="TextBox 8"/>
          <p:cNvSpPr txBox="1"/>
          <p:nvPr/>
        </p:nvSpPr>
        <p:spPr>
          <a:xfrm>
            <a:off x="661075" y="1958066"/>
            <a:ext cx="16598225" cy="904779"/>
          </a:xfrm>
          <a:prstGeom prst="rect">
            <a:avLst/>
          </a:prstGeom>
        </p:spPr>
        <p:txBody>
          <a:bodyPr lIns="0" tIns="0" rIns="0" bIns="0" rtlCol="0" anchor="t">
            <a:spAutoFit/>
          </a:bodyPr>
          <a:lstStyle/>
          <a:p>
            <a:pPr marL="0" lvl="0" indent="0" algn="l">
              <a:lnSpc>
                <a:spcPts val="3679"/>
              </a:lnSpc>
              <a:spcBef>
                <a:spcPct val="0"/>
              </a:spcBef>
            </a:pPr>
            <a:r>
              <a:rPr lang="en-US" sz="2502">
                <a:solidFill>
                  <a:srgbClr val="211F1C"/>
                </a:solidFill>
                <a:latin typeface="Roboto Mono"/>
              </a:rPr>
              <a:t>Core Container includes modules: spring-core , spring-beans, spring-context, springcontext-support, and spring-expression (Spring Expression Language).</a:t>
            </a:r>
          </a:p>
        </p:txBody>
      </p:sp>
      <p:sp>
        <p:nvSpPr>
          <p:cNvPr id="9" name="TextBox 9"/>
          <p:cNvSpPr txBox="1"/>
          <p:nvPr/>
        </p:nvSpPr>
        <p:spPr>
          <a:xfrm>
            <a:off x="661075" y="3161465"/>
            <a:ext cx="16598225" cy="904779"/>
          </a:xfrm>
          <a:prstGeom prst="rect">
            <a:avLst/>
          </a:prstGeom>
        </p:spPr>
        <p:txBody>
          <a:bodyPr lIns="0" tIns="0" rIns="0" bIns="0" rtlCol="0" anchor="t">
            <a:spAutoFit/>
          </a:bodyPr>
          <a:lstStyle/>
          <a:p>
            <a:pPr marL="0" lvl="0" indent="0" algn="l">
              <a:lnSpc>
                <a:spcPts val="3679"/>
              </a:lnSpc>
              <a:spcBef>
                <a:spcPct val="0"/>
              </a:spcBef>
            </a:pPr>
            <a:r>
              <a:rPr lang="en-US" sz="2502">
                <a:solidFill>
                  <a:srgbClr val="211F1C"/>
                </a:solidFill>
                <a:latin typeface="Roboto Mono"/>
              </a:rPr>
              <a:t>- The spring-core and spring-beans modules provide the basic parts of the framework, including IoC and Dependency Injection.</a:t>
            </a:r>
          </a:p>
        </p:txBody>
      </p:sp>
      <p:sp>
        <p:nvSpPr>
          <p:cNvPr id="10" name="TextBox 10"/>
          <p:cNvSpPr txBox="1"/>
          <p:nvPr/>
        </p:nvSpPr>
        <p:spPr>
          <a:xfrm>
            <a:off x="661075" y="4361519"/>
            <a:ext cx="16598225" cy="1371504"/>
          </a:xfrm>
          <a:prstGeom prst="rect">
            <a:avLst/>
          </a:prstGeom>
        </p:spPr>
        <p:txBody>
          <a:bodyPr lIns="0" tIns="0" rIns="0" bIns="0" rtlCol="0" anchor="t">
            <a:spAutoFit/>
          </a:bodyPr>
          <a:lstStyle/>
          <a:p>
            <a:pPr marL="0" lvl="0" indent="0" algn="l">
              <a:lnSpc>
                <a:spcPts val="3679"/>
              </a:lnSpc>
              <a:spcBef>
                <a:spcPct val="0"/>
              </a:spcBef>
            </a:pPr>
            <a:r>
              <a:rPr lang="en-US" sz="2502">
                <a:solidFill>
                  <a:srgbClr val="211F1C"/>
                </a:solidFill>
                <a:latin typeface="Roboto Mono"/>
              </a:rPr>
              <a:t>- The spring-context module builds on a solid foundation provided by the Core and Beans modules, which are used to access objects in the framework-style similar to registering a JNDI.</a:t>
            </a:r>
          </a:p>
        </p:txBody>
      </p:sp>
      <p:sp>
        <p:nvSpPr>
          <p:cNvPr id="11" name="TextBox 11"/>
          <p:cNvSpPr txBox="1"/>
          <p:nvPr/>
        </p:nvSpPr>
        <p:spPr>
          <a:xfrm>
            <a:off x="661075" y="6028297"/>
            <a:ext cx="16598225" cy="1371504"/>
          </a:xfrm>
          <a:prstGeom prst="rect">
            <a:avLst/>
          </a:prstGeom>
        </p:spPr>
        <p:txBody>
          <a:bodyPr lIns="0" tIns="0" rIns="0" bIns="0" rtlCol="0" anchor="t">
            <a:spAutoFit/>
          </a:bodyPr>
          <a:lstStyle/>
          <a:p>
            <a:pPr marL="0" lvl="0" indent="0" algn="l">
              <a:lnSpc>
                <a:spcPts val="3679"/>
              </a:lnSpc>
              <a:spcBef>
                <a:spcPct val="0"/>
              </a:spcBef>
            </a:pPr>
            <a:r>
              <a:rPr lang="en-US" sz="2502">
                <a:solidFill>
                  <a:srgbClr val="211F1C"/>
                </a:solidFill>
                <a:latin typeface="Roboto Mono"/>
              </a:rPr>
              <a:t>- The spring-expression module provides a powerful Expression Language for querying and computing an object graph at runtime. It is inherited and extended from unified expression language (unified EL).</a:t>
            </a:r>
          </a:p>
        </p:txBody>
      </p:sp>
      <p:sp>
        <p:nvSpPr>
          <p:cNvPr id="12" name="TextBox 12"/>
          <p:cNvSpPr txBox="1"/>
          <p:nvPr/>
        </p:nvSpPr>
        <p:spPr>
          <a:xfrm>
            <a:off x="661075" y="7695076"/>
            <a:ext cx="16598225" cy="1371504"/>
          </a:xfrm>
          <a:prstGeom prst="rect">
            <a:avLst/>
          </a:prstGeom>
        </p:spPr>
        <p:txBody>
          <a:bodyPr lIns="0" tIns="0" rIns="0" bIns="0" rtlCol="0" anchor="t">
            <a:spAutoFit/>
          </a:bodyPr>
          <a:lstStyle/>
          <a:p>
            <a:pPr algn="l">
              <a:lnSpc>
                <a:spcPts val="3679"/>
              </a:lnSpc>
            </a:pPr>
            <a:r>
              <a:rPr lang="en-US" sz="2502">
                <a:solidFill>
                  <a:srgbClr val="211F1C"/>
                </a:solidFill>
                <a:latin typeface="Roboto Mono"/>
              </a:rPr>
              <a:t>-Module spring-jms chứa các tính năng tạo và sử dụng các message. Từ Spring Framework 4.1, nó được tích hợp với spring-messaging.</a:t>
            </a:r>
          </a:p>
          <a:p>
            <a:pPr marL="0" lvl="0" indent="0" algn="l">
              <a:lnSpc>
                <a:spcPts val="3679"/>
              </a:lnSpc>
              <a:spcBef>
                <a:spcPct val="0"/>
              </a:spcBef>
            </a:pPr>
            <a:endParaRPr lang="en-US" sz="2502">
              <a:solidFill>
                <a:srgbClr val="211F1C"/>
              </a:solidFill>
              <a:latin typeface="Roboto Mono"/>
            </a:endParaRPr>
          </a:p>
        </p:txBody>
      </p:sp>
      <p:sp>
        <p:nvSpPr>
          <p:cNvPr id="13" name="TextBox 13"/>
          <p:cNvSpPr txBox="1"/>
          <p:nvPr/>
        </p:nvSpPr>
        <p:spPr>
          <a:xfrm>
            <a:off x="661075" y="8752351"/>
            <a:ext cx="16598225" cy="904779"/>
          </a:xfrm>
          <a:prstGeom prst="rect">
            <a:avLst/>
          </a:prstGeom>
        </p:spPr>
        <p:txBody>
          <a:bodyPr lIns="0" tIns="0" rIns="0" bIns="0" rtlCol="0" anchor="t">
            <a:spAutoFit/>
          </a:bodyPr>
          <a:lstStyle/>
          <a:p>
            <a:pPr marL="0" lvl="0" indent="0" algn="l">
              <a:lnSpc>
                <a:spcPts val="3679"/>
              </a:lnSpc>
              <a:spcBef>
                <a:spcPct val="0"/>
              </a:spcBef>
            </a:pPr>
            <a:r>
              <a:rPr lang="en-US" sz="2502">
                <a:solidFill>
                  <a:srgbClr val="211F1C"/>
                </a:solidFill>
                <a:latin typeface="Roboto Mono"/>
              </a:rPr>
              <a:t>- The spring-transaction module supports programmatic and declarative transaction management for classes that implement special interfaces and for all your POJOs.</a:t>
            </a: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412646" y="-880399"/>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TextBox 5"/>
          <p:cNvSpPr txBox="1"/>
          <p:nvPr/>
        </p:nvSpPr>
        <p:spPr>
          <a:xfrm>
            <a:off x="-1726529" y="772832"/>
            <a:ext cx="18212952"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2.1.2.2 DATA ACCESS/INTEGRATION</a:t>
            </a:r>
          </a:p>
        </p:txBody>
      </p:sp>
      <p:sp>
        <p:nvSpPr>
          <p:cNvPr id="6" name="Freeform 6"/>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661075" y="350151"/>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8" name="TextBox 8"/>
          <p:cNvSpPr txBox="1"/>
          <p:nvPr/>
        </p:nvSpPr>
        <p:spPr>
          <a:xfrm>
            <a:off x="661075" y="1958066"/>
            <a:ext cx="16598225" cy="438054"/>
          </a:xfrm>
          <a:prstGeom prst="rect">
            <a:avLst/>
          </a:prstGeom>
        </p:spPr>
        <p:txBody>
          <a:bodyPr lIns="0" tIns="0" rIns="0" bIns="0" rtlCol="0" anchor="t">
            <a:spAutoFit/>
          </a:bodyPr>
          <a:lstStyle/>
          <a:p>
            <a:pPr marL="0" lvl="0" indent="0" algn="l">
              <a:lnSpc>
                <a:spcPts val="3679"/>
              </a:lnSpc>
              <a:spcBef>
                <a:spcPct val="0"/>
              </a:spcBef>
            </a:pPr>
            <a:r>
              <a:rPr lang="en-US" sz="2502" dirty="0">
                <a:solidFill>
                  <a:srgbClr val="211F1C"/>
                </a:solidFill>
                <a:latin typeface="Roboto Mono"/>
              </a:rPr>
              <a:t>Data Access/Integration includes JDBC, ORM, OXM, JMS and Transaction modules.</a:t>
            </a:r>
          </a:p>
        </p:txBody>
      </p:sp>
      <p:sp>
        <p:nvSpPr>
          <p:cNvPr id="9" name="TextBox 9"/>
          <p:cNvSpPr txBox="1"/>
          <p:nvPr/>
        </p:nvSpPr>
        <p:spPr>
          <a:xfrm>
            <a:off x="661075" y="3161465"/>
            <a:ext cx="16598225" cy="904779"/>
          </a:xfrm>
          <a:prstGeom prst="rect">
            <a:avLst/>
          </a:prstGeom>
        </p:spPr>
        <p:txBody>
          <a:bodyPr lIns="0" tIns="0" rIns="0" bIns="0" rtlCol="0" anchor="t">
            <a:spAutoFit/>
          </a:bodyPr>
          <a:lstStyle/>
          <a:p>
            <a:pPr marL="0" lvl="0" indent="0" algn="l">
              <a:lnSpc>
                <a:spcPts val="3679"/>
              </a:lnSpc>
              <a:spcBef>
                <a:spcPct val="0"/>
              </a:spcBef>
            </a:pPr>
            <a:r>
              <a:rPr lang="en-US" sz="2502">
                <a:solidFill>
                  <a:srgbClr val="211F1C"/>
                </a:solidFill>
                <a:latin typeface="Roboto Mono"/>
              </a:rPr>
              <a:t>- The spring-jdbc module provides a JDBC-abstraction class to eliminate tedious JDBC code and analyze database-vendor specific error codes.</a:t>
            </a:r>
          </a:p>
        </p:txBody>
      </p:sp>
      <p:sp>
        <p:nvSpPr>
          <p:cNvPr id="10" name="TextBox 10"/>
          <p:cNvSpPr txBox="1"/>
          <p:nvPr/>
        </p:nvSpPr>
        <p:spPr>
          <a:xfrm>
            <a:off x="661075" y="4361519"/>
            <a:ext cx="16598225" cy="904779"/>
          </a:xfrm>
          <a:prstGeom prst="rect">
            <a:avLst/>
          </a:prstGeom>
        </p:spPr>
        <p:txBody>
          <a:bodyPr lIns="0" tIns="0" rIns="0" bIns="0" rtlCol="0" anchor="t">
            <a:spAutoFit/>
          </a:bodyPr>
          <a:lstStyle/>
          <a:p>
            <a:pPr marL="0" lvl="0" indent="0" algn="l">
              <a:lnSpc>
                <a:spcPts val="3679"/>
              </a:lnSpc>
              <a:spcBef>
                <a:spcPct val="0"/>
              </a:spcBef>
            </a:pPr>
            <a:r>
              <a:rPr lang="en-US" sz="2502">
                <a:solidFill>
                  <a:srgbClr val="211F1C"/>
                </a:solidFill>
                <a:latin typeface="Roboto Mono"/>
              </a:rPr>
              <a:t>- The spring-orm module provides an integration layer with popular orm APIs such as JPA, JDO and Hibernate.</a:t>
            </a:r>
          </a:p>
        </p:txBody>
      </p:sp>
      <p:sp>
        <p:nvSpPr>
          <p:cNvPr id="11" name="TextBox 11"/>
          <p:cNvSpPr txBox="1"/>
          <p:nvPr/>
        </p:nvSpPr>
        <p:spPr>
          <a:xfrm>
            <a:off x="661075" y="5428270"/>
            <a:ext cx="16598225" cy="904779"/>
          </a:xfrm>
          <a:prstGeom prst="rect">
            <a:avLst/>
          </a:prstGeom>
        </p:spPr>
        <p:txBody>
          <a:bodyPr lIns="0" tIns="0" rIns="0" bIns="0" rtlCol="0" anchor="t">
            <a:spAutoFit/>
          </a:bodyPr>
          <a:lstStyle/>
          <a:p>
            <a:pPr marL="0" lvl="0" indent="0" algn="l">
              <a:lnSpc>
                <a:spcPts val="3679"/>
              </a:lnSpc>
              <a:spcBef>
                <a:spcPct val="0"/>
              </a:spcBef>
            </a:pPr>
            <a:r>
              <a:rPr lang="en-US" sz="2502">
                <a:solidFill>
                  <a:srgbClr val="211F1C"/>
                </a:solidFill>
                <a:latin typeface="Roboto Mono"/>
              </a:rPr>
              <a:t>- The spring-oxm module provides an abstraction layer that supports Object/XML mapping implementations such as AXB, Castor, XMLBeans, JiBX and XStream.</a:t>
            </a:r>
          </a:p>
        </p:txBody>
      </p:sp>
      <p:sp>
        <p:nvSpPr>
          <p:cNvPr id="12" name="TextBox 12"/>
          <p:cNvSpPr txBox="1"/>
          <p:nvPr/>
        </p:nvSpPr>
        <p:spPr>
          <a:xfrm>
            <a:off x="661075" y="6556935"/>
            <a:ext cx="16598225" cy="904779"/>
          </a:xfrm>
          <a:prstGeom prst="rect">
            <a:avLst/>
          </a:prstGeom>
        </p:spPr>
        <p:txBody>
          <a:bodyPr lIns="0" tIns="0" rIns="0" bIns="0" rtlCol="0" anchor="t">
            <a:spAutoFit/>
          </a:bodyPr>
          <a:lstStyle/>
          <a:p>
            <a:pPr marL="0" lvl="0" indent="0" algn="l">
              <a:lnSpc>
                <a:spcPts val="3679"/>
              </a:lnSpc>
              <a:spcBef>
                <a:spcPct val="0"/>
              </a:spcBef>
            </a:pPr>
            <a:r>
              <a:rPr lang="en-US" sz="2502">
                <a:solidFill>
                  <a:srgbClr val="211F1C"/>
                </a:solidFill>
                <a:latin typeface="Roboto Mono"/>
              </a:rPr>
              <a:t>- The spring-jms module contains features for creating and using messages. From Spring Framework 4.1, it is integrated with spring-messaging.</a:t>
            </a:r>
          </a:p>
        </p:txBody>
      </p:sp>
      <p:sp>
        <p:nvSpPr>
          <p:cNvPr id="13" name="TextBox 13"/>
          <p:cNvSpPr txBox="1"/>
          <p:nvPr/>
        </p:nvSpPr>
        <p:spPr>
          <a:xfrm>
            <a:off x="661075" y="7756988"/>
            <a:ext cx="16598225" cy="904779"/>
          </a:xfrm>
          <a:prstGeom prst="rect">
            <a:avLst/>
          </a:prstGeom>
        </p:spPr>
        <p:txBody>
          <a:bodyPr lIns="0" tIns="0" rIns="0" bIns="0" rtlCol="0" anchor="t">
            <a:spAutoFit/>
          </a:bodyPr>
          <a:lstStyle/>
          <a:p>
            <a:pPr marL="0" lvl="0" indent="0" algn="l">
              <a:lnSpc>
                <a:spcPts val="3679"/>
              </a:lnSpc>
              <a:spcBef>
                <a:spcPct val="0"/>
              </a:spcBef>
            </a:pPr>
            <a:r>
              <a:rPr lang="en-US" sz="2502">
                <a:solidFill>
                  <a:srgbClr val="211F1C"/>
                </a:solidFill>
                <a:latin typeface="Roboto Mono"/>
              </a:rPr>
              <a:t>- The spring-transaction module supports programmatic and declarative transaction management for classes that implement special interfaces and for all your POJOs.</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412646" y="-880399"/>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TextBox 5"/>
          <p:cNvSpPr txBox="1"/>
          <p:nvPr/>
        </p:nvSpPr>
        <p:spPr>
          <a:xfrm>
            <a:off x="-1726529" y="772832"/>
            <a:ext cx="9389689"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2.1.2.3 WEB</a:t>
            </a:r>
          </a:p>
        </p:txBody>
      </p:sp>
      <p:sp>
        <p:nvSpPr>
          <p:cNvPr id="6" name="Freeform 6"/>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661075" y="350151"/>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8" name="TextBox 8"/>
          <p:cNvSpPr txBox="1"/>
          <p:nvPr/>
        </p:nvSpPr>
        <p:spPr>
          <a:xfrm>
            <a:off x="661075" y="1958066"/>
            <a:ext cx="16598225" cy="904779"/>
          </a:xfrm>
          <a:prstGeom prst="rect">
            <a:avLst/>
          </a:prstGeom>
        </p:spPr>
        <p:txBody>
          <a:bodyPr lIns="0" tIns="0" rIns="0" bIns="0" rtlCol="0" anchor="t">
            <a:spAutoFit/>
          </a:bodyPr>
          <a:lstStyle/>
          <a:p>
            <a:pPr marL="0" lvl="0" indent="0" algn="l">
              <a:lnSpc>
                <a:spcPts val="3679"/>
              </a:lnSpc>
              <a:spcBef>
                <a:spcPct val="0"/>
              </a:spcBef>
            </a:pPr>
            <a:r>
              <a:rPr lang="en-US" sz="2502">
                <a:solidFill>
                  <a:srgbClr val="211F1C"/>
                </a:solidFill>
                <a:latin typeface="Roboto Mono"/>
              </a:rPr>
              <a:t>The Web layer includes the spring-web , spring-webmvc, spring-websocket and springwebmvc-portlet modules.</a:t>
            </a:r>
          </a:p>
        </p:txBody>
      </p:sp>
      <p:sp>
        <p:nvSpPr>
          <p:cNvPr id="9" name="TextBox 9"/>
          <p:cNvSpPr txBox="1"/>
          <p:nvPr/>
        </p:nvSpPr>
        <p:spPr>
          <a:xfrm>
            <a:off x="661075" y="3161465"/>
            <a:ext cx="16598225" cy="1371504"/>
          </a:xfrm>
          <a:prstGeom prst="rect">
            <a:avLst/>
          </a:prstGeom>
        </p:spPr>
        <p:txBody>
          <a:bodyPr lIns="0" tIns="0" rIns="0" bIns="0" rtlCol="0" anchor="t">
            <a:spAutoFit/>
          </a:bodyPr>
          <a:lstStyle/>
          <a:p>
            <a:pPr algn="l">
              <a:lnSpc>
                <a:spcPts val="3679"/>
              </a:lnSpc>
              <a:spcBef>
                <a:spcPct val="0"/>
              </a:spcBef>
            </a:pPr>
            <a:r>
              <a:rPr lang="en-US" sz="2502">
                <a:solidFill>
                  <a:srgbClr val="211F1C"/>
                </a:solidFill>
                <a:latin typeface="Roboto Mono"/>
              </a:rPr>
              <a:t>- The spring-web module provides basic web-oriented integration features such as multipart file upload functionality and instantiation of IoC containers using servlet listeners and a web-oriented application context.</a:t>
            </a:r>
          </a:p>
        </p:txBody>
      </p:sp>
      <p:sp>
        <p:nvSpPr>
          <p:cNvPr id="10" name="TextBox 10"/>
          <p:cNvSpPr txBox="1"/>
          <p:nvPr/>
        </p:nvSpPr>
        <p:spPr>
          <a:xfrm>
            <a:off x="661075" y="4786356"/>
            <a:ext cx="16598225" cy="904779"/>
          </a:xfrm>
          <a:prstGeom prst="rect">
            <a:avLst/>
          </a:prstGeom>
        </p:spPr>
        <p:txBody>
          <a:bodyPr lIns="0" tIns="0" rIns="0" bIns="0" rtlCol="0" anchor="t">
            <a:spAutoFit/>
          </a:bodyPr>
          <a:lstStyle/>
          <a:p>
            <a:pPr marL="0" lvl="0" indent="0" algn="l">
              <a:lnSpc>
                <a:spcPts val="3679"/>
              </a:lnSpc>
              <a:spcBef>
                <a:spcPct val="0"/>
              </a:spcBef>
            </a:pPr>
            <a:r>
              <a:rPr lang="en-US" sz="2502">
                <a:solidFill>
                  <a:srgbClr val="211F1C"/>
                </a:solidFill>
                <a:latin typeface="Roboto Mono"/>
              </a:rPr>
              <a:t>- The spring-webmvc module includes Spring's Model-View-Controller (MVC) implementation for web applications.</a:t>
            </a:r>
          </a:p>
        </p:txBody>
      </p:sp>
      <p:sp>
        <p:nvSpPr>
          <p:cNvPr id="11" name="TextBox 11"/>
          <p:cNvSpPr txBox="1"/>
          <p:nvPr/>
        </p:nvSpPr>
        <p:spPr>
          <a:xfrm>
            <a:off x="661075" y="5853107"/>
            <a:ext cx="16598225" cy="904779"/>
          </a:xfrm>
          <a:prstGeom prst="rect">
            <a:avLst/>
          </a:prstGeom>
        </p:spPr>
        <p:txBody>
          <a:bodyPr lIns="0" tIns="0" rIns="0" bIns="0" rtlCol="0" anchor="t">
            <a:spAutoFit/>
          </a:bodyPr>
          <a:lstStyle/>
          <a:p>
            <a:pPr marL="0" lvl="0" indent="0" algn="l">
              <a:lnSpc>
                <a:spcPts val="3679"/>
              </a:lnSpc>
              <a:spcBef>
                <a:spcPct val="0"/>
              </a:spcBef>
            </a:pPr>
            <a:r>
              <a:rPr lang="en-US" sz="2502">
                <a:solidFill>
                  <a:srgbClr val="211F1C"/>
                </a:solidFill>
                <a:latin typeface="Roboto Mono"/>
              </a:rPr>
              <a:t>- The spring-websocket module provides support for WebSocket-based, two-way communication between client and server in web applications.</a:t>
            </a:r>
          </a:p>
        </p:txBody>
      </p:sp>
      <p:sp>
        <p:nvSpPr>
          <p:cNvPr id="12" name="TextBox 12"/>
          <p:cNvSpPr txBox="1"/>
          <p:nvPr/>
        </p:nvSpPr>
        <p:spPr>
          <a:xfrm>
            <a:off x="661075" y="6981772"/>
            <a:ext cx="16598225" cy="904779"/>
          </a:xfrm>
          <a:prstGeom prst="rect">
            <a:avLst/>
          </a:prstGeom>
        </p:spPr>
        <p:txBody>
          <a:bodyPr lIns="0" tIns="0" rIns="0" bIns="0" rtlCol="0" anchor="t">
            <a:spAutoFit/>
          </a:bodyPr>
          <a:lstStyle/>
          <a:p>
            <a:pPr marL="0" lvl="0" indent="0" algn="l">
              <a:lnSpc>
                <a:spcPts val="3679"/>
              </a:lnSpc>
              <a:spcBef>
                <a:spcPct val="0"/>
              </a:spcBef>
            </a:pPr>
            <a:r>
              <a:rPr lang="en-US" sz="2502">
                <a:solidFill>
                  <a:srgbClr val="211F1C"/>
                </a:solidFill>
                <a:latin typeface="Roboto Mono"/>
              </a:rPr>
              <a:t>The springwebmvc-portlet module provides an MVC implementation used in the portlet environment and maps the functionality of the Web-Servlet module.</a:t>
            </a: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43000" y="-1120122"/>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6" name="Freeform 6"/>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661075" y="350151"/>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mc:AlternateContent xmlns:mc="http://schemas.openxmlformats.org/markup-compatibility/2006">
        <mc:Choice xmlns:p14="http://schemas.microsoft.com/office/powerpoint/2010/main" Requires="p14">
          <p:contentPart p14:bwMode="auto" r:id="rId6">
            <p14:nvContentPartPr>
              <p14:cNvPr id="17" name="Ink 16">
                <a:extLst>
                  <a:ext uri="{FF2B5EF4-FFF2-40B4-BE49-F238E27FC236}">
                    <a16:creationId xmlns:a16="http://schemas.microsoft.com/office/drawing/2014/main" id="{95C763CB-9A6F-A636-5C1E-71F5E916BD29}"/>
                  </a:ext>
                </a:extLst>
              </p14:cNvPr>
              <p14:cNvContentPartPr/>
              <p14:nvPr/>
            </p14:nvContentPartPr>
            <p14:xfrm>
              <a:off x="6430804" y="5297707"/>
              <a:ext cx="279000" cy="114120"/>
            </p14:xfrm>
          </p:contentPart>
        </mc:Choice>
        <mc:Fallback>
          <p:pic>
            <p:nvPicPr>
              <p:cNvPr id="17" name="Ink 16">
                <a:extLst>
                  <a:ext uri="{FF2B5EF4-FFF2-40B4-BE49-F238E27FC236}">
                    <a16:creationId xmlns:a16="http://schemas.microsoft.com/office/drawing/2014/main" id="{95C763CB-9A6F-A636-5C1E-71F5E916BD29}"/>
                  </a:ext>
                </a:extLst>
              </p:cNvPr>
              <p:cNvPicPr/>
              <p:nvPr/>
            </p:nvPicPr>
            <p:blipFill>
              <a:blip r:embed="rId7"/>
              <a:stretch>
                <a:fillRect/>
              </a:stretch>
            </p:blipFill>
            <p:spPr>
              <a:xfrm>
                <a:off x="6340804" y="5118067"/>
                <a:ext cx="458640" cy="4737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8" name="Ink 17">
                <a:extLst>
                  <a:ext uri="{FF2B5EF4-FFF2-40B4-BE49-F238E27FC236}">
                    <a16:creationId xmlns:a16="http://schemas.microsoft.com/office/drawing/2014/main" id="{D8B52BAB-19EB-C511-2564-E0C092C76F7B}"/>
                  </a:ext>
                </a:extLst>
              </p14:cNvPr>
              <p14:cNvContentPartPr/>
              <p14:nvPr/>
            </p14:nvContentPartPr>
            <p14:xfrm>
              <a:off x="6745084" y="5215627"/>
              <a:ext cx="403920" cy="61560"/>
            </p14:xfrm>
          </p:contentPart>
        </mc:Choice>
        <mc:Fallback>
          <p:pic>
            <p:nvPicPr>
              <p:cNvPr id="18" name="Ink 17">
                <a:extLst>
                  <a:ext uri="{FF2B5EF4-FFF2-40B4-BE49-F238E27FC236}">
                    <a16:creationId xmlns:a16="http://schemas.microsoft.com/office/drawing/2014/main" id="{D8B52BAB-19EB-C511-2564-E0C092C76F7B}"/>
                  </a:ext>
                </a:extLst>
              </p:cNvPr>
              <p:cNvPicPr/>
              <p:nvPr/>
            </p:nvPicPr>
            <p:blipFill>
              <a:blip r:embed="rId9"/>
              <a:stretch>
                <a:fillRect/>
              </a:stretch>
            </p:blipFill>
            <p:spPr>
              <a:xfrm>
                <a:off x="6655444" y="5035627"/>
                <a:ext cx="583560" cy="4212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9" name="Ink 18">
                <a:extLst>
                  <a:ext uri="{FF2B5EF4-FFF2-40B4-BE49-F238E27FC236}">
                    <a16:creationId xmlns:a16="http://schemas.microsoft.com/office/drawing/2014/main" id="{C192238E-D60A-748F-FFBE-DFE1D72D6CBB}"/>
                  </a:ext>
                </a:extLst>
              </p14:cNvPr>
              <p14:cNvContentPartPr/>
              <p14:nvPr/>
            </p14:nvContentPartPr>
            <p14:xfrm>
              <a:off x="6647524" y="5277907"/>
              <a:ext cx="383760" cy="508680"/>
            </p14:xfrm>
          </p:contentPart>
        </mc:Choice>
        <mc:Fallback>
          <p:pic>
            <p:nvPicPr>
              <p:cNvPr id="19" name="Ink 18">
                <a:extLst>
                  <a:ext uri="{FF2B5EF4-FFF2-40B4-BE49-F238E27FC236}">
                    <a16:creationId xmlns:a16="http://schemas.microsoft.com/office/drawing/2014/main" id="{C192238E-D60A-748F-FFBE-DFE1D72D6CBB}"/>
                  </a:ext>
                </a:extLst>
              </p:cNvPr>
              <p:cNvPicPr/>
              <p:nvPr/>
            </p:nvPicPr>
            <p:blipFill>
              <a:blip r:embed="rId11"/>
              <a:stretch>
                <a:fillRect/>
              </a:stretch>
            </p:blipFill>
            <p:spPr>
              <a:xfrm>
                <a:off x="6557884" y="5098267"/>
                <a:ext cx="563400" cy="8683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0" name="Ink 19">
                <a:extLst>
                  <a:ext uri="{FF2B5EF4-FFF2-40B4-BE49-F238E27FC236}">
                    <a16:creationId xmlns:a16="http://schemas.microsoft.com/office/drawing/2014/main" id="{88A38DB1-92B4-6D17-3627-7893CFFD3A09}"/>
                  </a:ext>
                </a:extLst>
              </p14:cNvPr>
              <p14:cNvContentPartPr/>
              <p14:nvPr/>
            </p14:nvContentPartPr>
            <p14:xfrm>
              <a:off x="6726004" y="5244427"/>
              <a:ext cx="305280" cy="1088640"/>
            </p14:xfrm>
          </p:contentPart>
        </mc:Choice>
        <mc:Fallback>
          <p:pic>
            <p:nvPicPr>
              <p:cNvPr id="20" name="Ink 19">
                <a:extLst>
                  <a:ext uri="{FF2B5EF4-FFF2-40B4-BE49-F238E27FC236}">
                    <a16:creationId xmlns:a16="http://schemas.microsoft.com/office/drawing/2014/main" id="{88A38DB1-92B4-6D17-3627-7893CFFD3A09}"/>
                  </a:ext>
                </a:extLst>
              </p:cNvPr>
              <p:cNvPicPr/>
              <p:nvPr/>
            </p:nvPicPr>
            <p:blipFill>
              <a:blip r:embed="rId13"/>
              <a:stretch>
                <a:fillRect/>
              </a:stretch>
            </p:blipFill>
            <p:spPr>
              <a:xfrm>
                <a:off x="6636364" y="5064787"/>
                <a:ext cx="484920" cy="14482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1" name="Ink 20">
                <a:extLst>
                  <a:ext uri="{FF2B5EF4-FFF2-40B4-BE49-F238E27FC236}">
                    <a16:creationId xmlns:a16="http://schemas.microsoft.com/office/drawing/2014/main" id="{D16FF3C1-EE29-FB6F-AFBF-4470823F0348}"/>
                  </a:ext>
                </a:extLst>
              </p14:cNvPr>
              <p14:cNvContentPartPr/>
              <p14:nvPr/>
            </p14:nvContentPartPr>
            <p14:xfrm>
              <a:off x="6930844" y="5381227"/>
              <a:ext cx="62280" cy="403200"/>
            </p14:xfrm>
          </p:contentPart>
        </mc:Choice>
        <mc:Fallback>
          <p:pic>
            <p:nvPicPr>
              <p:cNvPr id="21" name="Ink 20">
                <a:extLst>
                  <a:ext uri="{FF2B5EF4-FFF2-40B4-BE49-F238E27FC236}">
                    <a16:creationId xmlns:a16="http://schemas.microsoft.com/office/drawing/2014/main" id="{D16FF3C1-EE29-FB6F-AFBF-4470823F0348}"/>
                  </a:ext>
                </a:extLst>
              </p:cNvPr>
              <p:cNvPicPr/>
              <p:nvPr/>
            </p:nvPicPr>
            <p:blipFill>
              <a:blip r:embed="rId15"/>
              <a:stretch>
                <a:fillRect/>
              </a:stretch>
            </p:blipFill>
            <p:spPr>
              <a:xfrm>
                <a:off x="6841204" y="5201587"/>
                <a:ext cx="241920" cy="7628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2" name="Ink 21">
                <a:extLst>
                  <a:ext uri="{FF2B5EF4-FFF2-40B4-BE49-F238E27FC236}">
                    <a16:creationId xmlns:a16="http://schemas.microsoft.com/office/drawing/2014/main" id="{565496F9-D25C-0BC7-FBB7-1F20E357A720}"/>
                  </a:ext>
                </a:extLst>
              </p14:cNvPr>
              <p14:cNvContentPartPr/>
              <p14:nvPr/>
            </p14:nvContentPartPr>
            <p14:xfrm>
              <a:off x="6948124" y="5748427"/>
              <a:ext cx="360" cy="360"/>
            </p14:xfrm>
          </p:contentPart>
        </mc:Choice>
        <mc:Fallback>
          <p:pic>
            <p:nvPicPr>
              <p:cNvPr id="22" name="Ink 21">
                <a:extLst>
                  <a:ext uri="{FF2B5EF4-FFF2-40B4-BE49-F238E27FC236}">
                    <a16:creationId xmlns:a16="http://schemas.microsoft.com/office/drawing/2014/main" id="{565496F9-D25C-0BC7-FBB7-1F20E357A720}"/>
                  </a:ext>
                </a:extLst>
              </p:cNvPr>
              <p:cNvPicPr/>
              <p:nvPr/>
            </p:nvPicPr>
            <p:blipFill>
              <a:blip r:embed="rId17"/>
              <a:stretch>
                <a:fillRect/>
              </a:stretch>
            </p:blipFill>
            <p:spPr>
              <a:xfrm>
                <a:off x="6858124" y="5568787"/>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3" name="Ink 22">
                <a:extLst>
                  <a:ext uri="{FF2B5EF4-FFF2-40B4-BE49-F238E27FC236}">
                    <a16:creationId xmlns:a16="http://schemas.microsoft.com/office/drawing/2014/main" id="{1E29ACD8-6D65-001F-EF74-E05662C9BF10}"/>
                  </a:ext>
                </a:extLst>
              </p14:cNvPr>
              <p14:cNvContentPartPr/>
              <p14:nvPr/>
            </p14:nvContentPartPr>
            <p14:xfrm>
              <a:off x="6948124" y="5552227"/>
              <a:ext cx="360" cy="69480"/>
            </p14:xfrm>
          </p:contentPart>
        </mc:Choice>
        <mc:Fallback>
          <p:pic>
            <p:nvPicPr>
              <p:cNvPr id="23" name="Ink 22">
                <a:extLst>
                  <a:ext uri="{FF2B5EF4-FFF2-40B4-BE49-F238E27FC236}">
                    <a16:creationId xmlns:a16="http://schemas.microsoft.com/office/drawing/2014/main" id="{1E29ACD8-6D65-001F-EF74-E05662C9BF10}"/>
                  </a:ext>
                </a:extLst>
              </p:cNvPr>
              <p:cNvPicPr/>
              <p:nvPr/>
            </p:nvPicPr>
            <p:blipFill>
              <a:blip r:embed="rId19"/>
              <a:stretch>
                <a:fillRect/>
              </a:stretch>
            </p:blipFill>
            <p:spPr>
              <a:xfrm>
                <a:off x="6858124" y="5372227"/>
                <a:ext cx="180000" cy="4291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4" name="Ink 23">
                <a:extLst>
                  <a:ext uri="{FF2B5EF4-FFF2-40B4-BE49-F238E27FC236}">
                    <a16:creationId xmlns:a16="http://schemas.microsoft.com/office/drawing/2014/main" id="{BF5EB000-7A78-6F27-21F3-E440D4971868}"/>
                  </a:ext>
                </a:extLst>
              </p14:cNvPr>
              <p14:cNvContentPartPr/>
              <p14:nvPr/>
            </p14:nvContentPartPr>
            <p14:xfrm>
              <a:off x="6664444" y="4989907"/>
              <a:ext cx="388800" cy="1332000"/>
            </p14:xfrm>
          </p:contentPart>
        </mc:Choice>
        <mc:Fallback>
          <p:pic>
            <p:nvPicPr>
              <p:cNvPr id="24" name="Ink 23">
                <a:extLst>
                  <a:ext uri="{FF2B5EF4-FFF2-40B4-BE49-F238E27FC236}">
                    <a16:creationId xmlns:a16="http://schemas.microsoft.com/office/drawing/2014/main" id="{BF5EB000-7A78-6F27-21F3-E440D4971868}"/>
                  </a:ext>
                </a:extLst>
              </p:cNvPr>
              <p:cNvPicPr/>
              <p:nvPr/>
            </p:nvPicPr>
            <p:blipFill>
              <a:blip r:embed="rId21"/>
              <a:stretch>
                <a:fillRect/>
              </a:stretch>
            </p:blipFill>
            <p:spPr>
              <a:xfrm>
                <a:off x="6574444" y="4810267"/>
                <a:ext cx="568440" cy="16916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5" name="Ink 24">
                <a:extLst>
                  <a:ext uri="{FF2B5EF4-FFF2-40B4-BE49-F238E27FC236}">
                    <a16:creationId xmlns:a16="http://schemas.microsoft.com/office/drawing/2014/main" id="{BCE52598-4ABC-3B39-E398-053E03749A6E}"/>
                  </a:ext>
                </a:extLst>
              </p14:cNvPr>
              <p14:cNvContentPartPr/>
              <p14:nvPr/>
            </p14:nvContentPartPr>
            <p14:xfrm>
              <a:off x="7000324" y="5238667"/>
              <a:ext cx="360" cy="360"/>
            </p14:xfrm>
          </p:contentPart>
        </mc:Choice>
        <mc:Fallback>
          <p:pic>
            <p:nvPicPr>
              <p:cNvPr id="25" name="Ink 24">
                <a:extLst>
                  <a:ext uri="{FF2B5EF4-FFF2-40B4-BE49-F238E27FC236}">
                    <a16:creationId xmlns:a16="http://schemas.microsoft.com/office/drawing/2014/main" id="{BCE52598-4ABC-3B39-E398-053E03749A6E}"/>
                  </a:ext>
                </a:extLst>
              </p:cNvPr>
              <p:cNvPicPr/>
              <p:nvPr/>
            </p:nvPicPr>
            <p:blipFill>
              <a:blip r:embed="rId17"/>
              <a:stretch>
                <a:fillRect/>
              </a:stretch>
            </p:blipFill>
            <p:spPr>
              <a:xfrm>
                <a:off x="6910324" y="5058667"/>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6" name="Ink 25">
                <a:extLst>
                  <a:ext uri="{FF2B5EF4-FFF2-40B4-BE49-F238E27FC236}">
                    <a16:creationId xmlns:a16="http://schemas.microsoft.com/office/drawing/2014/main" id="{2154EA04-EBF3-5FEA-7480-2C6290C7E419}"/>
                  </a:ext>
                </a:extLst>
              </p14:cNvPr>
              <p14:cNvContentPartPr/>
              <p14:nvPr/>
            </p14:nvContentPartPr>
            <p14:xfrm>
              <a:off x="7000324" y="5238667"/>
              <a:ext cx="360" cy="72720"/>
            </p14:xfrm>
          </p:contentPart>
        </mc:Choice>
        <mc:Fallback>
          <p:pic>
            <p:nvPicPr>
              <p:cNvPr id="26" name="Ink 25">
                <a:extLst>
                  <a:ext uri="{FF2B5EF4-FFF2-40B4-BE49-F238E27FC236}">
                    <a16:creationId xmlns:a16="http://schemas.microsoft.com/office/drawing/2014/main" id="{2154EA04-EBF3-5FEA-7480-2C6290C7E419}"/>
                  </a:ext>
                </a:extLst>
              </p:cNvPr>
              <p:cNvPicPr/>
              <p:nvPr/>
            </p:nvPicPr>
            <p:blipFill>
              <a:blip r:embed="rId24"/>
              <a:stretch>
                <a:fillRect/>
              </a:stretch>
            </p:blipFill>
            <p:spPr>
              <a:xfrm>
                <a:off x="6910324" y="5058667"/>
                <a:ext cx="180000" cy="4323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7" name="Ink 26">
                <a:extLst>
                  <a:ext uri="{FF2B5EF4-FFF2-40B4-BE49-F238E27FC236}">
                    <a16:creationId xmlns:a16="http://schemas.microsoft.com/office/drawing/2014/main" id="{9B4C18FB-5C99-AFA0-7E91-DC9D033CF7B8}"/>
                  </a:ext>
                </a:extLst>
              </p14:cNvPr>
              <p14:cNvContentPartPr/>
              <p14:nvPr/>
            </p14:nvContentPartPr>
            <p14:xfrm>
              <a:off x="7000324" y="5403907"/>
              <a:ext cx="360" cy="360"/>
            </p14:xfrm>
          </p:contentPart>
        </mc:Choice>
        <mc:Fallback>
          <p:pic>
            <p:nvPicPr>
              <p:cNvPr id="27" name="Ink 26">
                <a:extLst>
                  <a:ext uri="{FF2B5EF4-FFF2-40B4-BE49-F238E27FC236}">
                    <a16:creationId xmlns:a16="http://schemas.microsoft.com/office/drawing/2014/main" id="{9B4C18FB-5C99-AFA0-7E91-DC9D033CF7B8}"/>
                  </a:ext>
                </a:extLst>
              </p:cNvPr>
              <p:cNvPicPr/>
              <p:nvPr/>
            </p:nvPicPr>
            <p:blipFill>
              <a:blip r:embed="rId26"/>
              <a:stretch>
                <a:fillRect/>
              </a:stretch>
            </p:blipFill>
            <p:spPr>
              <a:xfrm>
                <a:off x="6910324" y="5224267"/>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8" name="Ink 27">
                <a:extLst>
                  <a:ext uri="{FF2B5EF4-FFF2-40B4-BE49-F238E27FC236}">
                    <a16:creationId xmlns:a16="http://schemas.microsoft.com/office/drawing/2014/main" id="{2674D1D1-6610-BCDA-15BE-301878D2ACB8}"/>
                  </a:ext>
                </a:extLst>
              </p14:cNvPr>
              <p14:cNvContentPartPr/>
              <p14:nvPr/>
            </p14:nvContentPartPr>
            <p14:xfrm>
              <a:off x="7000324" y="5403907"/>
              <a:ext cx="360" cy="15120"/>
            </p14:xfrm>
          </p:contentPart>
        </mc:Choice>
        <mc:Fallback>
          <p:pic>
            <p:nvPicPr>
              <p:cNvPr id="28" name="Ink 27">
                <a:extLst>
                  <a:ext uri="{FF2B5EF4-FFF2-40B4-BE49-F238E27FC236}">
                    <a16:creationId xmlns:a16="http://schemas.microsoft.com/office/drawing/2014/main" id="{2674D1D1-6610-BCDA-15BE-301878D2ACB8}"/>
                  </a:ext>
                </a:extLst>
              </p:cNvPr>
              <p:cNvPicPr/>
              <p:nvPr/>
            </p:nvPicPr>
            <p:blipFill>
              <a:blip r:embed="rId28"/>
              <a:stretch>
                <a:fillRect/>
              </a:stretch>
            </p:blipFill>
            <p:spPr>
              <a:xfrm>
                <a:off x="6910324" y="5224267"/>
                <a:ext cx="180000" cy="3747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9" name="Ink 28">
                <a:extLst>
                  <a:ext uri="{FF2B5EF4-FFF2-40B4-BE49-F238E27FC236}">
                    <a16:creationId xmlns:a16="http://schemas.microsoft.com/office/drawing/2014/main" id="{9456ABA2-0069-DB1C-1613-3A9057EAC0C8}"/>
                  </a:ext>
                </a:extLst>
              </p14:cNvPr>
              <p14:cNvContentPartPr/>
              <p14:nvPr/>
            </p14:nvContentPartPr>
            <p14:xfrm>
              <a:off x="7120204" y="6182947"/>
              <a:ext cx="360" cy="360"/>
            </p14:xfrm>
          </p:contentPart>
        </mc:Choice>
        <mc:Fallback>
          <p:pic>
            <p:nvPicPr>
              <p:cNvPr id="29" name="Ink 28">
                <a:extLst>
                  <a:ext uri="{FF2B5EF4-FFF2-40B4-BE49-F238E27FC236}">
                    <a16:creationId xmlns:a16="http://schemas.microsoft.com/office/drawing/2014/main" id="{9456ABA2-0069-DB1C-1613-3A9057EAC0C8}"/>
                  </a:ext>
                </a:extLst>
              </p:cNvPr>
              <p:cNvPicPr/>
              <p:nvPr/>
            </p:nvPicPr>
            <p:blipFill>
              <a:blip r:embed="rId17"/>
              <a:stretch>
                <a:fillRect/>
              </a:stretch>
            </p:blipFill>
            <p:spPr>
              <a:xfrm>
                <a:off x="7030564" y="6003307"/>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0" name="Ink 29">
                <a:extLst>
                  <a:ext uri="{FF2B5EF4-FFF2-40B4-BE49-F238E27FC236}">
                    <a16:creationId xmlns:a16="http://schemas.microsoft.com/office/drawing/2014/main" id="{3B8FE4A2-707B-ACD0-9E3D-FF17A0013EB1}"/>
                  </a:ext>
                </a:extLst>
              </p14:cNvPr>
              <p14:cNvContentPartPr/>
              <p14:nvPr/>
            </p14:nvContentPartPr>
            <p14:xfrm>
              <a:off x="6302644" y="5943547"/>
              <a:ext cx="898560" cy="3381120"/>
            </p14:xfrm>
          </p:contentPart>
        </mc:Choice>
        <mc:Fallback>
          <p:pic>
            <p:nvPicPr>
              <p:cNvPr id="30" name="Ink 29">
                <a:extLst>
                  <a:ext uri="{FF2B5EF4-FFF2-40B4-BE49-F238E27FC236}">
                    <a16:creationId xmlns:a16="http://schemas.microsoft.com/office/drawing/2014/main" id="{3B8FE4A2-707B-ACD0-9E3D-FF17A0013EB1}"/>
                  </a:ext>
                </a:extLst>
              </p:cNvPr>
              <p:cNvPicPr/>
              <p:nvPr/>
            </p:nvPicPr>
            <p:blipFill>
              <a:blip r:embed="rId31"/>
              <a:stretch>
                <a:fillRect/>
              </a:stretch>
            </p:blipFill>
            <p:spPr>
              <a:xfrm>
                <a:off x="6213004" y="5763547"/>
                <a:ext cx="1078200" cy="37407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1" name="Ink 30">
                <a:extLst>
                  <a:ext uri="{FF2B5EF4-FFF2-40B4-BE49-F238E27FC236}">
                    <a16:creationId xmlns:a16="http://schemas.microsoft.com/office/drawing/2014/main" id="{495DE6F6-3EDA-1F79-D551-DC90BCFC30FB}"/>
                  </a:ext>
                </a:extLst>
              </p14:cNvPr>
              <p14:cNvContentPartPr/>
              <p14:nvPr/>
            </p14:nvContentPartPr>
            <p14:xfrm>
              <a:off x="6737884" y="8559667"/>
              <a:ext cx="346680" cy="172080"/>
            </p14:xfrm>
          </p:contentPart>
        </mc:Choice>
        <mc:Fallback>
          <p:pic>
            <p:nvPicPr>
              <p:cNvPr id="31" name="Ink 30">
                <a:extLst>
                  <a:ext uri="{FF2B5EF4-FFF2-40B4-BE49-F238E27FC236}">
                    <a16:creationId xmlns:a16="http://schemas.microsoft.com/office/drawing/2014/main" id="{495DE6F6-3EDA-1F79-D551-DC90BCFC30FB}"/>
                  </a:ext>
                </a:extLst>
              </p:cNvPr>
              <p:cNvPicPr/>
              <p:nvPr/>
            </p:nvPicPr>
            <p:blipFill>
              <a:blip r:embed="rId33"/>
              <a:stretch>
                <a:fillRect/>
              </a:stretch>
            </p:blipFill>
            <p:spPr>
              <a:xfrm>
                <a:off x="6647884" y="8380027"/>
                <a:ext cx="526320" cy="5317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2" name="Ink 31">
                <a:extLst>
                  <a:ext uri="{FF2B5EF4-FFF2-40B4-BE49-F238E27FC236}">
                    <a16:creationId xmlns:a16="http://schemas.microsoft.com/office/drawing/2014/main" id="{3ADF7A84-3AE6-ACAC-37CD-A230D055CA85}"/>
                  </a:ext>
                </a:extLst>
              </p14:cNvPr>
              <p14:cNvContentPartPr/>
              <p14:nvPr/>
            </p14:nvContentPartPr>
            <p14:xfrm>
              <a:off x="6984844" y="8225947"/>
              <a:ext cx="275040" cy="280800"/>
            </p14:xfrm>
          </p:contentPart>
        </mc:Choice>
        <mc:Fallback>
          <p:pic>
            <p:nvPicPr>
              <p:cNvPr id="32" name="Ink 31">
                <a:extLst>
                  <a:ext uri="{FF2B5EF4-FFF2-40B4-BE49-F238E27FC236}">
                    <a16:creationId xmlns:a16="http://schemas.microsoft.com/office/drawing/2014/main" id="{3ADF7A84-3AE6-ACAC-37CD-A230D055CA85}"/>
                  </a:ext>
                </a:extLst>
              </p:cNvPr>
              <p:cNvPicPr/>
              <p:nvPr/>
            </p:nvPicPr>
            <p:blipFill>
              <a:blip r:embed="rId35"/>
              <a:stretch>
                <a:fillRect/>
              </a:stretch>
            </p:blipFill>
            <p:spPr>
              <a:xfrm>
                <a:off x="6894844" y="8046307"/>
                <a:ext cx="454680" cy="6404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33" name="Ink 32">
                <a:extLst>
                  <a:ext uri="{FF2B5EF4-FFF2-40B4-BE49-F238E27FC236}">
                    <a16:creationId xmlns:a16="http://schemas.microsoft.com/office/drawing/2014/main" id="{0E8BEFC1-D4D3-EBF2-F763-009801143854}"/>
                  </a:ext>
                </a:extLst>
              </p14:cNvPr>
              <p14:cNvContentPartPr/>
              <p14:nvPr/>
            </p14:nvContentPartPr>
            <p14:xfrm>
              <a:off x="6842644" y="5268547"/>
              <a:ext cx="360" cy="360"/>
            </p14:xfrm>
          </p:contentPart>
        </mc:Choice>
        <mc:Fallback>
          <p:pic>
            <p:nvPicPr>
              <p:cNvPr id="33" name="Ink 32">
                <a:extLst>
                  <a:ext uri="{FF2B5EF4-FFF2-40B4-BE49-F238E27FC236}">
                    <a16:creationId xmlns:a16="http://schemas.microsoft.com/office/drawing/2014/main" id="{0E8BEFC1-D4D3-EBF2-F763-009801143854}"/>
                  </a:ext>
                </a:extLst>
              </p:cNvPr>
              <p:cNvPicPr/>
              <p:nvPr/>
            </p:nvPicPr>
            <p:blipFill>
              <a:blip r:embed="rId17"/>
              <a:stretch>
                <a:fillRect/>
              </a:stretch>
            </p:blipFill>
            <p:spPr>
              <a:xfrm>
                <a:off x="6753004" y="5088907"/>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34" name="Ink 33">
                <a:extLst>
                  <a:ext uri="{FF2B5EF4-FFF2-40B4-BE49-F238E27FC236}">
                    <a16:creationId xmlns:a16="http://schemas.microsoft.com/office/drawing/2014/main" id="{43C35026-532F-5ED4-9748-75702D734E2C}"/>
                  </a:ext>
                </a:extLst>
              </p14:cNvPr>
              <p14:cNvContentPartPr/>
              <p14:nvPr/>
            </p14:nvContentPartPr>
            <p14:xfrm>
              <a:off x="1229164" y="307387"/>
              <a:ext cx="1427760" cy="518760"/>
            </p14:xfrm>
          </p:contentPart>
        </mc:Choice>
        <mc:Fallback>
          <p:pic>
            <p:nvPicPr>
              <p:cNvPr id="34" name="Ink 33">
                <a:extLst>
                  <a:ext uri="{FF2B5EF4-FFF2-40B4-BE49-F238E27FC236}">
                    <a16:creationId xmlns:a16="http://schemas.microsoft.com/office/drawing/2014/main" id="{43C35026-532F-5ED4-9748-75702D734E2C}"/>
                  </a:ext>
                </a:extLst>
              </p:cNvPr>
              <p:cNvPicPr/>
              <p:nvPr/>
            </p:nvPicPr>
            <p:blipFill>
              <a:blip r:embed="rId38"/>
              <a:stretch>
                <a:fillRect/>
              </a:stretch>
            </p:blipFill>
            <p:spPr>
              <a:xfrm>
                <a:off x="1139524" y="127387"/>
                <a:ext cx="1607400" cy="8784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35" name="Ink 34">
                <a:extLst>
                  <a:ext uri="{FF2B5EF4-FFF2-40B4-BE49-F238E27FC236}">
                    <a16:creationId xmlns:a16="http://schemas.microsoft.com/office/drawing/2014/main" id="{EF1FEDC1-3129-ED95-93A9-04F002C458DE}"/>
                  </a:ext>
                </a:extLst>
              </p14:cNvPr>
              <p14:cNvContentPartPr/>
              <p14:nvPr/>
            </p14:nvContentPartPr>
            <p14:xfrm>
              <a:off x="2645764" y="472267"/>
              <a:ext cx="360" cy="360"/>
            </p14:xfrm>
          </p:contentPart>
        </mc:Choice>
        <mc:Fallback>
          <p:pic>
            <p:nvPicPr>
              <p:cNvPr id="35" name="Ink 34">
                <a:extLst>
                  <a:ext uri="{FF2B5EF4-FFF2-40B4-BE49-F238E27FC236}">
                    <a16:creationId xmlns:a16="http://schemas.microsoft.com/office/drawing/2014/main" id="{EF1FEDC1-3129-ED95-93A9-04F002C458DE}"/>
                  </a:ext>
                </a:extLst>
              </p:cNvPr>
              <p:cNvPicPr/>
              <p:nvPr/>
            </p:nvPicPr>
            <p:blipFill>
              <a:blip r:embed="rId17"/>
              <a:stretch>
                <a:fillRect/>
              </a:stretch>
            </p:blipFill>
            <p:spPr>
              <a:xfrm>
                <a:off x="2555764" y="292267"/>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6" name="Ink 35">
                <a:extLst>
                  <a:ext uri="{FF2B5EF4-FFF2-40B4-BE49-F238E27FC236}">
                    <a16:creationId xmlns:a16="http://schemas.microsoft.com/office/drawing/2014/main" id="{281E8C3A-720F-2964-B387-8D55738BE134}"/>
                  </a:ext>
                </a:extLst>
              </p14:cNvPr>
              <p14:cNvContentPartPr/>
              <p14:nvPr/>
            </p14:nvContentPartPr>
            <p14:xfrm>
              <a:off x="7367164" y="5958307"/>
              <a:ext cx="360" cy="360"/>
            </p14:xfrm>
          </p:contentPart>
        </mc:Choice>
        <mc:Fallback>
          <p:pic>
            <p:nvPicPr>
              <p:cNvPr id="36" name="Ink 35">
                <a:extLst>
                  <a:ext uri="{FF2B5EF4-FFF2-40B4-BE49-F238E27FC236}">
                    <a16:creationId xmlns:a16="http://schemas.microsoft.com/office/drawing/2014/main" id="{281E8C3A-720F-2964-B387-8D55738BE134}"/>
                  </a:ext>
                </a:extLst>
              </p:cNvPr>
              <p:cNvPicPr/>
              <p:nvPr/>
            </p:nvPicPr>
            <p:blipFill>
              <a:blip r:embed="rId17"/>
              <a:stretch>
                <a:fillRect/>
              </a:stretch>
            </p:blipFill>
            <p:spPr>
              <a:xfrm>
                <a:off x="7277524" y="5778307"/>
                <a:ext cx="180000" cy="360000"/>
              </a:xfrm>
              <a:prstGeom prst="rect">
                <a:avLst/>
              </a:prstGeom>
            </p:spPr>
          </p:pic>
        </mc:Fallback>
      </mc:AlternateContent>
      <p:pic>
        <p:nvPicPr>
          <p:cNvPr id="42" name="Picture 41" descr="A diagram of a service layer&#10;&#10;Description automatically generated">
            <a:extLst>
              <a:ext uri="{FF2B5EF4-FFF2-40B4-BE49-F238E27FC236}">
                <a16:creationId xmlns:a16="http://schemas.microsoft.com/office/drawing/2014/main" id="{4AB11F43-4DF3-31C9-BA2B-B97F41795F66}"/>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1752600" y="1016928"/>
            <a:ext cx="14325599" cy="8675677"/>
          </a:xfrm>
          <a:prstGeom prst="rect">
            <a:avLst/>
          </a:prstGeom>
        </p:spPr>
      </p:pic>
      <p:sp>
        <p:nvSpPr>
          <p:cNvPr id="45" name="TextBox 7">
            <a:extLst>
              <a:ext uri="{FF2B5EF4-FFF2-40B4-BE49-F238E27FC236}">
                <a16:creationId xmlns:a16="http://schemas.microsoft.com/office/drawing/2014/main" id="{2565302D-21E8-B62D-B2A8-DA1A3C38B771}"/>
              </a:ext>
            </a:extLst>
          </p:cNvPr>
          <p:cNvSpPr txBox="1"/>
          <p:nvPr/>
        </p:nvSpPr>
        <p:spPr>
          <a:xfrm>
            <a:off x="7414075" y="472267"/>
            <a:ext cx="4018637" cy="309700"/>
          </a:xfrm>
          <a:prstGeom prst="rect">
            <a:avLst/>
          </a:prstGeom>
        </p:spPr>
        <p:txBody>
          <a:bodyPr lIns="0" tIns="0" rIns="0" bIns="0" rtlCol="0" anchor="t">
            <a:spAutoFit/>
          </a:bodyPr>
          <a:lstStyle/>
          <a:p>
            <a:pPr marL="0" lvl="0" indent="0" algn="l">
              <a:lnSpc>
                <a:spcPts val="2116"/>
              </a:lnSpc>
              <a:spcBef>
                <a:spcPct val="0"/>
              </a:spcBef>
            </a:pPr>
            <a:r>
              <a:rPr lang="en-US" sz="2800" spc="211" dirty="0">
                <a:solidFill>
                  <a:srgbClr val="211F1C"/>
                </a:solidFill>
                <a:latin typeface="Nunito Sans Expanded Semi-Bold"/>
              </a:rPr>
              <a:t>FLOW DIAGRAM</a:t>
            </a:r>
            <a:endParaRPr lang="en-US" sz="1439" u="none" strike="noStrike" spc="211" dirty="0">
              <a:solidFill>
                <a:srgbClr val="211F1C"/>
              </a:solidFill>
              <a:latin typeface="Nunito Sans Expanded Semi-Bold"/>
            </a:endParaRPr>
          </a:p>
        </p:txBody>
      </p:sp>
    </p:spTree>
    <p:extLst>
      <p:ext uri="{BB962C8B-B14F-4D97-AF65-F5344CB8AC3E}">
        <p14:creationId xmlns:p14="http://schemas.microsoft.com/office/powerpoint/2010/main" val="335743894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412646" y="-880399"/>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4906978" y="904549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1009650" y="1496981"/>
            <a:ext cx="15815989" cy="2202750"/>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2.2 OVERVIEW OF THYMELEAF, SPRING BOOT COMBINED WITH THYMELEAF</a:t>
            </a:r>
          </a:p>
        </p:txBody>
      </p:sp>
      <p:sp>
        <p:nvSpPr>
          <p:cNvPr id="7" name="Freeform 7"/>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8"/>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grpSp>
        <p:nvGrpSpPr>
          <p:cNvPr id="9" name="Group 9"/>
          <p:cNvGrpSpPr/>
          <p:nvPr/>
        </p:nvGrpSpPr>
        <p:grpSpPr>
          <a:xfrm>
            <a:off x="809625" y="9043238"/>
            <a:ext cx="2880627" cy="432385"/>
            <a:chOff x="0" y="0"/>
            <a:chExt cx="3840836" cy="576513"/>
          </a:xfrm>
        </p:grpSpPr>
        <p:grpSp>
          <p:nvGrpSpPr>
            <p:cNvPr id="10" name="Group 10"/>
            <p:cNvGrpSpPr/>
            <p:nvPr/>
          </p:nvGrpSpPr>
          <p:grpSpPr>
            <a:xfrm>
              <a:off x="0" y="0"/>
              <a:ext cx="3840836" cy="576513"/>
              <a:chOff x="0" y="0"/>
              <a:chExt cx="8296205" cy="1245268"/>
            </a:xfrm>
          </p:grpSpPr>
          <p:sp>
            <p:nvSpPr>
              <p:cNvPr id="11" name="Freeform 11"/>
              <p:cNvSpPr/>
              <p:nvPr/>
            </p:nvSpPr>
            <p:spPr>
              <a:xfrm>
                <a:off x="0" y="0"/>
                <a:ext cx="8296205" cy="1245268"/>
              </a:xfrm>
              <a:custGeom>
                <a:avLst/>
                <a:gdLst/>
                <a:ahLst/>
                <a:cxnLst/>
                <a:rect l="l" t="t" r="r" b="b"/>
                <a:pathLst>
                  <a:path w="8296205" h="1245268">
                    <a:moveTo>
                      <a:pt x="83315" y="0"/>
                    </a:moveTo>
                    <a:lnTo>
                      <a:pt x="8212890" y="0"/>
                    </a:lnTo>
                    <a:cubicBezTo>
                      <a:pt x="8258904" y="0"/>
                      <a:pt x="8296205" y="37301"/>
                      <a:pt x="8296205" y="83315"/>
                    </a:cubicBezTo>
                    <a:lnTo>
                      <a:pt x="8296205" y="1161953"/>
                    </a:lnTo>
                    <a:cubicBezTo>
                      <a:pt x="8296205" y="1207966"/>
                      <a:pt x="8258904" y="1245268"/>
                      <a:pt x="8212890" y="1245268"/>
                    </a:cubicBezTo>
                    <a:lnTo>
                      <a:pt x="83315" y="1245268"/>
                    </a:lnTo>
                    <a:cubicBezTo>
                      <a:pt x="37301" y="1245268"/>
                      <a:pt x="0" y="1207966"/>
                      <a:pt x="0" y="1161953"/>
                    </a:cubicBezTo>
                    <a:lnTo>
                      <a:pt x="0" y="83315"/>
                    </a:lnTo>
                    <a:cubicBezTo>
                      <a:pt x="0" y="37301"/>
                      <a:pt x="37301" y="0"/>
                      <a:pt x="83315" y="0"/>
                    </a:cubicBezTo>
                    <a:close/>
                  </a:path>
                </a:pathLst>
              </a:custGeom>
              <a:solidFill>
                <a:srgbClr val="F1F1F1"/>
              </a:solidFill>
              <a:ln w="9525" cap="rnd">
                <a:solidFill>
                  <a:srgbClr val="000000"/>
                </a:solidFill>
                <a:prstDash val="solid"/>
                <a:round/>
              </a:ln>
            </p:spPr>
            <p:txBody>
              <a:bodyPr/>
              <a:lstStyle/>
              <a:p>
                <a:endParaRPr lang="en-US"/>
              </a:p>
            </p:txBody>
          </p:sp>
          <p:sp>
            <p:nvSpPr>
              <p:cNvPr id="12" name="TextBox 12"/>
              <p:cNvSpPr txBox="1"/>
              <p:nvPr/>
            </p:nvSpPr>
            <p:spPr>
              <a:xfrm>
                <a:off x="0" y="-38100"/>
                <a:ext cx="8296205" cy="1283368"/>
              </a:xfrm>
              <a:prstGeom prst="rect">
                <a:avLst/>
              </a:prstGeom>
            </p:spPr>
            <p:txBody>
              <a:bodyPr lIns="12700" tIns="12700" rIns="12700" bIns="12700" rtlCol="0" anchor="ctr"/>
              <a:lstStyle/>
              <a:p>
                <a:pPr marL="0" lvl="0" indent="0" algn="ctr">
                  <a:lnSpc>
                    <a:spcPts val="2116"/>
                  </a:lnSpc>
                  <a:spcBef>
                    <a:spcPct val="0"/>
                  </a:spcBef>
                </a:pPr>
                <a:r>
                  <a:rPr lang="en-US" sz="1439" u="none" strike="noStrike" spc="211">
                    <a:solidFill>
                      <a:srgbClr val="211F1C"/>
                    </a:solidFill>
                    <a:latin typeface="Nunito Sans Expanded Semi-Bold"/>
                  </a:rPr>
                  <a:t>BORCELLE</a:t>
                </a:r>
              </a:p>
            </p:txBody>
          </p:sp>
        </p:grpSp>
        <p:sp>
          <p:nvSpPr>
            <p:cNvPr id="13" name="Freeform 13"/>
            <p:cNvSpPr/>
            <p:nvPr/>
          </p:nvSpPr>
          <p:spPr>
            <a:xfrm>
              <a:off x="3233807" y="116532"/>
              <a:ext cx="341941" cy="341941"/>
            </a:xfrm>
            <a:custGeom>
              <a:avLst/>
              <a:gdLst/>
              <a:ahLst/>
              <a:cxnLst/>
              <a:rect l="l" t="t" r="r" b="b"/>
              <a:pathLst>
                <a:path w="341941" h="341941">
                  <a:moveTo>
                    <a:pt x="0" y="0"/>
                  </a:moveTo>
                  <a:lnTo>
                    <a:pt x="341942" y="0"/>
                  </a:lnTo>
                  <a:lnTo>
                    <a:pt x="341942" y="341942"/>
                  </a:lnTo>
                  <a:lnTo>
                    <a:pt x="0" y="3419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Freeform 14"/>
            <p:cNvSpPr/>
            <p:nvPr/>
          </p:nvSpPr>
          <p:spPr>
            <a:xfrm>
              <a:off x="265087" y="118039"/>
              <a:ext cx="341941" cy="341941"/>
            </a:xfrm>
            <a:custGeom>
              <a:avLst/>
              <a:gdLst/>
              <a:ahLst/>
              <a:cxnLst/>
              <a:rect l="l" t="t" r="r" b="b"/>
              <a:pathLst>
                <a:path w="341941" h="341941">
                  <a:moveTo>
                    <a:pt x="0" y="0"/>
                  </a:moveTo>
                  <a:lnTo>
                    <a:pt x="341941" y="0"/>
                  </a:lnTo>
                  <a:lnTo>
                    <a:pt x="341941" y="341941"/>
                  </a:lnTo>
                  <a:lnTo>
                    <a:pt x="0" y="3419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grpSp>
        <p:nvGrpSpPr>
          <p:cNvPr id="15" name="Group 15"/>
          <p:cNvGrpSpPr/>
          <p:nvPr/>
        </p:nvGrpSpPr>
        <p:grpSpPr>
          <a:xfrm>
            <a:off x="3879846" y="9043238"/>
            <a:ext cx="1066053" cy="432385"/>
            <a:chOff x="0" y="0"/>
            <a:chExt cx="3070231" cy="1245268"/>
          </a:xfrm>
        </p:grpSpPr>
        <p:sp>
          <p:nvSpPr>
            <p:cNvPr id="16" name="Freeform 16"/>
            <p:cNvSpPr/>
            <p:nvPr/>
          </p:nvSpPr>
          <p:spPr>
            <a:xfrm>
              <a:off x="0" y="0"/>
              <a:ext cx="3070231" cy="1245268"/>
            </a:xfrm>
            <a:custGeom>
              <a:avLst/>
              <a:gdLst/>
              <a:ahLst/>
              <a:cxnLst/>
              <a:rect l="l" t="t" r="r" b="b"/>
              <a:pathLst>
                <a:path w="3070231" h="1245268">
                  <a:moveTo>
                    <a:pt x="225129" y="0"/>
                  </a:moveTo>
                  <a:lnTo>
                    <a:pt x="2845102" y="0"/>
                  </a:lnTo>
                  <a:cubicBezTo>
                    <a:pt x="2969438" y="0"/>
                    <a:pt x="3070231" y="100794"/>
                    <a:pt x="3070231" y="225129"/>
                  </a:cubicBezTo>
                  <a:lnTo>
                    <a:pt x="3070231" y="1020139"/>
                  </a:lnTo>
                  <a:cubicBezTo>
                    <a:pt x="3070231" y="1144474"/>
                    <a:pt x="2969438" y="1245268"/>
                    <a:pt x="2845102" y="1245268"/>
                  </a:cubicBezTo>
                  <a:lnTo>
                    <a:pt x="225129" y="1245268"/>
                  </a:lnTo>
                  <a:cubicBezTo>
                    <a:pt x="100794" y="1245268"/>
                    <a:pt x="0" y="1144474"/>
                    <a:pt x="0" y="1020139"/>
                  </a:cubicBezTo>
                  <a:lnTo>
                    <a:pt x="0" y="225129"/>
                  </a:lnTo>
                  <a:cubicBezTo>
                    <a:pt x="0" y="100794"/>
                    <a:pt x="100794" y="0"/>
                    <a:pt x="225129" y="0"/>
                  </a:cubicBezTo>
                  <a:close/>
                </a:path>
              </a:pathLst>
            </a:custGeom>
            <a:solidFill>
              <a:srgbClr val="F1F1F1"/>
            </a:solidFill>
            <a:ln w="9525" cap="rnd">
              <a:solidFill>
                <a:srgbClr val="000000"/>
              </a:solidFill>
              <a:prstDash val="solid"/>
              <a:round/>
            </a:ln>
          </p:spPr>
          <p:txBody>
            <a:bodyPr/>
            <a:lstStyle/>
            <a:p>
              <a:endParaRPr lang="en-US"/>
            </a:p>
          </p:txBody>
        </p:sp>
        <p:sp>
          <p:nvSpPr>
            <p:cNvPr id="17" name="TextBox 17"/>
            <p:cNvSpPr txBox="1"/>
            <p:nvPr/>
          </p:nvSpPr>
          <p:spPr>
            <a:xfrm>
              <a:off x="0" y="-38100"/>
              <a:ext cx="3070231" cy="1283368"/>
            </a:xfrm>
            <a:prstGeom prst="rect">
              <a:avLst/>
            </a:prstGeom>
          </p:spPr>
          <p:txBody>
            <a:bodyPr lIns="12700" tIns="12700" rIns="12700" bIns="12700" rtlCol="0" anchor="ctr"/>
            <a:lstStyle/>
            <a:p>
              <a:pPr marL="0" lvl="0" indent="0" algn="ctr">
                <a:lnSpc>
                  <a:spcPts val="2116"/>
                </a:lnSpc>
                <a:spcBef>
                  <a:spcPct val="0"/>
                </a:spcBef>
              </a:pPr>
              <a:r>
                <a:rPr lang="en-US" sz="1439" spc="211">
                  <a:solidFill>
                    <a:srgbClr val="211F1C"/>
                  </a:solidFill>
                  <a:latin typeface="Nunito Sans Expanded Semi-Bold"/>
                </a:rPr>
                <a:t>3/11</a:t>
              </a:r>
            </a:p>
          </p:txBody>
        </p:sp>
      </p:grpSp>
      <p:sp>
        <p:nvSpPr>
          <p:cNvPr id="18" name="TextBox 18"/>
          <p:cNvSpPr txBox="1"/>
          <p:nvPr/>
        </p:nvSpPr>
        <p:spPr>
          <a:xfrm>
            <a:off x="1028700" y="4767306"/>
            <a:ext cx="7144330" cy="5426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2.2.1 What is Thymeleaf?</a:t>
            </a:r>
          </a:p>
        </p:txBody>
      </p:sp>
      <p:sp>
        <p:nvSpPr>
          <p:cNvPr id="19" name="TextBox 19"/>
          <p:cNvSpPr txBox="1"/>
          <p:nvPr/>
        </p:nvSpPr>
        <p:spPr>
          <a:xfrm>
            <a:off x="1009650" y="5533711"/>
            <a:ext cx="11594174" cy="534553"/>
          </a:xfrm>
          <a:prstGeom prst="rect">
            <a:avLst/>
          </a:prstGeom>
        </p:spPr>
        <p:txBody>
          <a:bodyPr lIns="0" tIns="0" rIns="0" bIns="0" rtlCol="0" anchor="t">
            <a:spAutoFit/>
          </a:bodyPr>
          <a:lstStyle/>
          <a:p>
            <a:pPr marL="0" lvl="0" indent="0" algn="l">
              <a:lnSpc>
                <a:spcPts val="4431"/>
              </a:lnSpc>
              <a:spcBef>
                <a:spcPct val="0"/>
              </a:spcBef>
            </a:pPr>
            <a:r>
              <a:rPr lang="en-US" sz="3014">
                <a:solidFill>
                  <a:srgbClr val="211F1C"/>
                </a:solidFill>
                <a:latin typeface="Roboto Mono"/>
              </a:rPr>
              <a:t>2.2.2 Advantages of using Thymeleaf</a:t>
            </a:r>
          </a:p>
        </p:txBody>
      </p:sp>
    </p:spTree>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412646" y="-880399"/>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4906978" y="904549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863711" y="1299426"/>
            <a:ext cx="13368275"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2.2.1 WHAT IS THYMELEAF?</a:t>
            </a:r>
          </a:p>
        </p:txBody>
      </p:sp>
      <p:sp>
        <p:nvSpPr>
          <p:cNvPr id="7" name="Freeform 7"/>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8"/>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grpSp>
        <p:nvGrpSpPr>
          <p:cNvPr id="9" name="Group 9"/>
          <p:cNvGrpSpPr/>
          <p:nvPr/>
        </p:nvGrpSpPr>
        <p:grpSpPr>
          <a:xfrm>
            <a:off x="809625" y="9043238"/>
            <a:ext cx="2880627" cy="432385"/>
            <a:chOff x="0" y="0"/>
            <a:chExt cx="3840836" cy="576513"/>
          </a:xfrm>
        </p:grpSpPr>
        <p:grpSp>
          <p:nvGrpSpPr>
            <p:cNvPr id="10" name="Group 10"/>
            <p:cNvGrpSpPr/>
            <p:nvPr/>
          </p:nvGrpSpPr>
          <p:grpSpPr>
            <a:xfrm>
              <a:off x="0" y="0"/>
              <a:ext cx="3840836" cy="576513"/>
              <a:chOff x="0" y="0"/>
              <a:chExt cx="8296205" cy="1245268"/>
            </a:xfrm>
          </p:grpSpPr>
          <p:sp>
            <p:nvSpPr>
              <p:cNvPr id="11" name="Freeform 11"/>
              <p:cNvSpPr/>
              <p:nvPr/>
            </p:nvSpPr>
            <p:spPr>
              <a:xfrm>
                <a:off x="0" y="0"/>
                <a:ext cx="8296205" cy="1245268"/>
              </a:xfrm>
              <a:custGeom>
                <a:avLst/>
                <a:gdLst/>
                <a:ahLst/>
                <a:cxnLst/>
                <a:rect l="l" t="t" r="r" b="b"/>
                <a:pathLst>
                  <a:path w="8296205" h="1245268">
                    <a:moveTo>
                      <a:pt x="83315" y="0"/>
                    </a:moveTo>
                    <a:lnTo>
                      <a:pt x="8212890" y="0"/>
                    </a:lnTo>
                    <a:cubicBezTo>
                      <a:pt x="8258904" y="0"/>
                      <a:pt x="8296205" y="37301"/>
                      <a:pt x="8296205" y="83315"/>
                    </a:cubicBezTo>
                    <a:lnTo>
                      <a:pt x="8296205" y="1161953"/>
                    </a:lnTo>
                    <a:cubicBezTo>
                      <a:pt x="8296205" y="1207966"/>
                      <a:pt x="8258904" y="1245268"/>
                      <a:pt x="8212890" y="1245268"/>
                    </a:cubicBezTo>
                    <a:lnTo>
                      <a:pt x="83315" y="1245268"/>
                    </a:lnTo>
                    <a:cubicBezTo>
                      <a:pt x="37301" y="1245268"/>
                      <a:pt x="0" y="1207966"/>
                      <a:pt x="0" y="1161953"/>
                    </a:cubicBezTo>
                    <a:lnTo>
                      <a:pt x="0" y="83315"/>
                    </a:lnTo>
                    <a:cubicBezTo>
                      <a:pt x="0" y="37301"/>
                      <a:pt x="37301" y="0"/>
                      <a:pt x="83315" y="0"/>
                    </a:cubicBezTo>
                    <a:close/>
                  </a:path>
                </a:pathLst>
              </a:custGeom>
              <a:solidFill>
                <a:srgbClr val="F1F1F1"/>
              </a:solidFill>
              <a:ln w="9525" cap="rnd">
                <a:solidFill>
                  <a:srgbClr val="000000"/>
                </a:solidFill>
                <a:prstDash val="solid"/>
                <a:round/>
              </a:ln>
            </p:spPr>
            <p:txBody>
              <a:bodyPr/>
              <a:lstStyle/>
              <a:p>
                <a:endParaRPr lang="en-US"/>
              </a:p>
            </p:txBody>
          </p:sp>
          <p:sp>
            <p:nvSpPr>
              <p:cNvPr id="12" name="TextBox 12"/>
              <p:cNvSpPr txBox="1"/>
              <p:nvPr/>
            </p:nvSpPr>
            <p:spPr>
              <a:xfrm>
                <a:off x="0" y="-38100"/>
                <a:ext cx="8296205" cy="1283368"/>
              </a:xfrm>
              <a:prstGeom prst="rect">
                <a:avLst/>
              </a:prstGeom>
            </p:spPr>
            <p:txBody>
              <a:bodyPr lIns="12700" tIns="12700" rIns="12700" bIns="12700" rtlCol="0" anchor="ctr"/>
              <a:lstStyle/>
              <a:p>
                <a:pPr marL="0" lvl="0" indent="0" algn="ctr">
                  <a:lnSpc>
                    <a:spcPts val="2116"/>
                  </a:lnSpc>
                  <a:spcBef>
                    <a:spcPct val="0"/>
                  </a:spcBef>
                </a:pPr>
                <a:r>
                  <a:rPr lang="en-US" sz="1439" u="none" strike="noStrike" spc="211">
                    <a:solidFill>
                      <a:srgbClr val="211F1C"/>
                    </a:solidFill>
                    <a:latin typeface="Nunito Sans Expanded Semi-Bold"/>
                  </a:rPr>
                  <a:t>BORCELLE</a:t>
                </a:r>
              </a:p>
            </p:txBody>
          </p:sp>
        </p:grpSp>
        <p:sp>
          <p:nvSpPr>
            <p:cNvPr id="13" name="Freeform 13"/>
            <p:cNvSpPr/>
            <p:nvPr/>
          </p:nvSpPr>
          <p:spPr>
            <a:xfrm>
              <a:off x="3233807" y="116532"/>
              <a:ext cx="341941" cy="341941"/>
            </a:xfrm>
            <a:custGeom>
              <a:avLst/>
              <a:gdLst/>
              <a:ahLst/>
              <a:cxnLst/>
              <a:rect l="l" t="t" r="r" b="b"/>
              <a:pathLst>
                <a:path w="341941" h="341941">
                  <a:moveTo>
                    <a:pt x="0" y="0"/>
                  </a:moveTo>
                  <a:lnTo>
                    <a:pt x="341942" y="0"/>
                  </a:lnTo>
                  <a:lnTo>
                    <a:pt x="341942" y="341942"/>
                  </a:lnTo>
                  <a:lnTo>
                    <a:pt x="0" y="3419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Freeform 14"/>
            <p:cNvSpPr/>
            <p:nvPr/>
          </p:nvSpPr>
          <p:spPr>
            <a:xfrm>
              <a:off x="265087" y="118039"/>
              <a:ext cx="341941" cy="341941"/>
            </a:xfrm>
            <a:custGeom>
              <a:avLst/>
              <a:gdLst/>
              <a:ahLst/>
              <a:cxnLst/>
              <a:rect l="l" t="t" r="r" b="b"/>
              <a:pathLst>
                <a:path w="341941" h="341941">
                  <a:moveTo>
                    <a:pt x="0" y="0"/>
                  </a:moveTo>
                  <a:lnTo>
                    <a:pt x="341941" y="0"/>
                  </a:lnTo>
                  <a:lnTo>
                    <a:pt x="341941" y="341941"/>
                  </a:lnTo>
                  <a:lnTo>
                    <a:pt x="0" y="3419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grpSp>
        <p:nvGrpSpPr>
          <p:cNvPr id="15" name="Group 15"/>
          <p:cNvGrpSpPr/>
          <p:nvPr/>
        </p:nvGrpSpPr>
        <p:grpSpPr>
          <a:xfrm>
            <a:off x="3879846" y="9043238"/>
            <a:ext cx="1066053" cy="432385"/>
            <a:chOff x="0" y="0"/>
            <a:chExt cx="3070231" cy="1245268"/>
          </a:xfrm>
        </p:grpSpPr>
        <p:sp>
          <p:nvSpPr>
            <p:cNvPr id="16" name="Freeform 16"/>
            <p:cNvSpPr/>
            <p:nvPr/>
          </p:nvSpPr>
          <p:spPr>
            <a:xfrm>
              <a:off x="0" y="0"/>
              <a:ext cx="3070231" cy="1245268"/>
            </a:xfrm>
            <a:custGeom>
              <a:avLst/>
              <a:gdLst/>
              <a:ahLst/>
              <a:cxnLst/>
              <a:rect l="l" t="t" r="r" b="b"/>
              <a:pathLst>
                <a:path w="3070231" h="1245268">
                  <a:moveTo>
                    <a:pt x="225129" y="0"/>
                  </a:moveTo>
                  <a:lnTo>
                    <a:pt x="2845102" y="0"/>
                  </a:lnTo>
                  <a:cubicBezTo>
                    <a:pt x="2969438" y="0"/>
                    <a:pt x="3070231" y="100794"/>
                    <a:pt x="3070231" y="225129"/>
                  </a:cubicBezTo>
                  <a:lnTo>
                    <a:pt x="3070231" y="1020139"/>
                  </a:lnTo>
                  <a:cubicBezTo>
                    <a:pt x="3070231" y="1144474"/>
                    <a:pt x="2969438" y="1245268"/>
                    <a:pt x="2845102" y="1245268"/>
                  </a:cubicBezTo>
                  <a:lnTo>
                    <a:pt x="225129" y="1245268"/>
                  </a:lnTo>
                  <a:cubicBezTo>
                    <a:pt x="100794" y="1245268"/>
                    <a:pt x="0" y="1144474"/>
                    <a:pt x="0" y="1020139"/>
                  </a:cubicBezTo>
                  <a:lnTo>
                    <a:pt x="0" y="225129"/>
                  </a:lnTo>
                  <a:cubicBezTo>
                    <a:pt x="0" y="100794"/>
                    <a:pt x="100794" y="0"/>
                    <a:pt x="225129" y="0"/>
                  </a:cubicBezTo>
                  <a:close/>
                </a:path>
              </a:pathLst>
            </a:custGeom>
            <a:solidFill>
              <a:srgbClr val="F1F1F1"/>
            </a:solidFill>
            <a:ln w="9525" cap="rnd">
              <a:solidFill>
                <a:srgbClr val="000000"/>
              </a:solidFill>
              <a:prstDash val="solid"/>
              <a:round/>
            </a:ln>
          </p:spPr>
          <p:txBody>
            <a:bodyPr/>
            <a:lstStyle/>
            <a:p>
              <a:endParaRPr lang="en-US"/>
            </a:p>
          </p:txBody>
        </p:sp>
        <p:sp>
          <p:nvSpPr>
            <p:cNvPr id="17" name="TextBox 17"/>
            <p:cNvSpPr txBox="1"/>
            <p:nvPr/>
          </p:nvSpPr>
          <p:spPr>
            <a:xfrm>
              <a:off x="0" y="-38100"/>
              <a:ext cx="3070231" cy="1283368"/>
            </a:xfrm>
            <a:prstGeom prst="rect">
              <a:avLst/>
            </a:prstGeom>
          </p:spPr>
          <p:txBody>
            <a:bodyPr lIns="12700" tIns="12700" rIns="12700" bIns="12700" rtlCol="0" anchor="ctr"/>
            <a:lstStyle/>
            <a:p>
              <a:pPr marL="0" lvl="0" indent="0" algn="ctr">
                <a:lnSpc>
                  <a:spcPts val="2116"/>
                </a:lnSpc>
                <a:spcBef>
                  <a:spcPct val="0"/>
                </a:spcBef>
              </a:pPr>
              <a:r>
                <a:rPr lang="en-US" sz="1439" spc="211">
                  <a:solidFill>
                    <a:srgbClr val="211F1C"/>
                  </a:solidFill>
                  <a:latin typeface="Nunito Sans Expanded Semi-Bold"/>
                </a:rPr>
                <a:t>3/11</a:t>
              </a:r>
            </a:p>
          </p:txBody>
        </p:sp>
      </p:grpSp>
      <p:sp>
        <p:nvSpPr>
          <p:cNvPr id="18" name="TextBox 18"/>
          <p:cNvSpPr txBox="1"/>
          <p:nvPr/>
        </p:nvSpPr>
        <p:spPr>
          <a:xfrm>
            <a:off x="661075" y="2586638"/>
            <a:ext cx="16598225" cy="2304954"/>
          </a:xfrm>
          <a:prstGeom prst="rect">
            <a:avLst/>
          </a:prstGeom>
        </p:spPr>
        <p:txBody>
          <a:bodyPr lIns="0" tIns="0" rIns="0" bIns="0" rtlCol="0" anchor="t">
            <a:spAutoFit/>
          </a:bodyPr>
          <a:lstStyle/>
          <a:p>
            <a:pPr marL="0" lvl="0" indent="0" algn="l">
              <a:lnSpc>
                <a:spcPts val="3679"/>
              </a:lnSpc>
              <a:spcBef>
                <a:spcPct val="0"/>
              </a:spcBef>
            </a:pPr>
            <a:r>
              <a:rPr lang="en-US" sz="2502">
                <a:solidFill>
                  <a:srgbClr val="211F1C"/>
                </a:solidFill>
                <a:latin typeface="Roboto Mono"/>
              </a:rPr>
              <a:t>Thymeleaf is a Java XML/XHTML/HTML5 Template Engine that can work with both Web and non-Web environments. It is more suitable to be used to serve XHTML/HTML5 on the View Layer of a Web application based on MVC architecture. It can process any XML file, even in offline environments (Not online). It fully supports interaction with Spring Framework.</a:t>
            </a: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412646" y="-880399"/>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4906978" y="904549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863711" y="1299426"/>
            <a:ext cx="18663330"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2.2.2 ADVANTAGES OF USING THYMELEAF</a:t>
            </a:r>
          </a:p>
        </p:txBody>
      </p:sp>
      <p:sp>
        <p:nvSpPr>
          <p:cNvPr id="7" name="Freeform 7"/>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8"/>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grpSp>
        <p:nvGrpSpPr>
          <p:cNvPr id="9" name="Group 9"/>
          <p:cNvGrpSpPr/>
          <p:nvPr/>
        </p:nvGrpSpPr>
        <p:grpSpPr>
          <a:xfrm>
            <a:off x="809625" y="9043238"/>
            <a:ext cx="2880627" cy="432385"/>
            <a:chOff x="0" y="0"/>
            <a:chExt cx="3840836" cy="576513"/>
          </a:xfrm>
        </p:grpSpPr>
        <p:grpSp>
          <p:nvGrpSpPr>
            <p:cNvPr id="10" name="Group 10"/>
            <p:cNvGrpSpPr/>
            <p:nvPr/>
          </p:nvGrpSpPr>
          <p:grpSpPr>
            <a:xfrm>
              <a:off x="0" y="0"/>
              <a:ext cx="3840836" cy="576513"/>
              <a:chOff x="0" y="0"/>
              <a:chExt cx="8296205" cy="1245268"/>
            </a:xfrm>
          </p:grpSpPr>
          <p:sp>
            <p:nvSpPr>
              <p:cNvPr id="11" name="Freeform 11"/>
              <p:cNvSpPr/>
              <p:nvPr/>
            </p:nvSpPr>
            <p:spPr>
              <a:xfrm>
                <a:off x="0" y="0"/>
                <a:ext cx="8296205" cy="1245268"/>
              </a:xfrm>
              <a:custGeom>
                <a:avLst/>
                <a:gdLst/>
                <a:ahLst/>
                <a:cxnLst/>
                <a:rect l="l" t="t" r="r" b="b"/>
                <a:pathLst>
                  <a:path w="8296205" h="1245268">
                    <a:moveTo>
                      <a:pt x="83315" y="0"/>
                    </a:moveTo>
                    <a:lnTo>
                      <a:pt x="8212890" y="0"/>
                    </a:lnTo>
                    <a:cubicBezTo>
                      <a:pt x="8258904" y="0"/>
                      <a:pt x="8296205" y="37301"/>
                      <a:pt x="8296205" y="83315"/>
                    </a:cubicBezTo>
                    <a:lnTo>
                      <a:pt x="8296205" y="1161953"/>
                    </a:lnTo>
                    <a:cubicBezTo>
                      <a:pt x="8296205" y="1207966"/>
                      <a:pt x="8258904" y="1245268"/>
                      <a:pt x="8212890" y="1245268"/>
                    </a:cubicBezTo>
                    <a:lnTo>
                      <a:pt x="83315" y="1245268"/>
                    </a:lnTo>
                    <a:cubicBezTo>
                      <a:pt x="37301" y="1245268"/>
                      <a:pt x="0" y="1207966"/>
                      <a:pt x="0" y="1161953"/>
                    </a:cubicBezTo>
                    <a:lnTo>
                      <a:pt x="0" y="83315"/>
                    </a:lnTo>
                    <a:cubicBezTo>
                      <a:pt x="0" y="37301"/>
                      <a:pt x="37301" y="0"/>
                      <a:pt x="83315" y="0"/>
                    </a:cubicBezTo>
                    <a:close/>
                  </a:path>
                </a:pathLst>
              </a:custGeom>
              <a:solidFill>
                <a:srgbClr val="F1F1F1"/>
              </a:solidFill>
              <a:ln w="9525" cap="rnd">
                <a:solidFill>
                  <a:srgbClr val="000000"/>
                </a:solidFill>
                <a:prstDash val="solid"/>
                <a:round/>
              </a:ln>
            </p:spPr>
            <p:txBody>
              <a:bodyPr/>
              <a:lstStyle/>
              <a:p>
                <a:endParaRPr lang="en-US"/>
              </a:p>
            </p:txBody>
          </p:sp>
          <p:sp>
            <p:nvSpPr>
              <p:cNvPr id="12" name="TextBox 12"/>
              <p:cNvSpPr txBox="1"/>
              <p:nvPr/>
            </p:nvSpPr>
            <p:spPr>
              <a:xfrm>
                <a:off x="0" y="-38100"/>
                <a:ext cx="8296205" cy="1283368"/>
              </a:xfrm>
              <a:prstGeom prst="rect">
                <a:avLst/>
              </a:prstGeom>
            </p:spPr>
            <p:txBody>
              <a:bodyPr lIns="12700" tIns="12700" rIns="12700" bIns="12700" rtlCol="0" anchor="ctr"/>
              <a:lstStyle/>
              <a:p>
                <a:pPr marL="0" lvl="0" indent="0" algn="ctr">
                  <a:lnSpc>
                    <a:spcPts val="2116"/>
                  </a:lnSpc>
                  <a:spcBef>
                    <a:spcPct val="0"/>
                  </a:spcBef>
                </a:pPr>
                <a:r>
                  <a:rPr lang="en-US" sz="1439" u="none" strike="noStrike" spc="211">
                    <a:solidFill>
                      <a:srgbClr val="211F1C"/>
                    </a:solidFill>
                    <a:latin typeface="Nunito Sans Expanded Semi-Bold"/>
                  </a:rPr>
                  <a:t>BORCELLE</a:t>
                </a:r>
              </a:p>
            </p:txBody>
          </p:sp>
        </p:grpSp>
        <p:sp>
          <p:nvSpPr>
            <p:cNvPr id="13" name="Freeform 13"/>
            <p:cNvSpPr/>
            <p:nvPr/>
          </p:nvSpPr>
          <p:spPr>
            <a:xfrm>
              <a:off x="3233807" y="116532"/>
              <a:ext cx="341941" cy="341941"/>
            </a:xfrm>
            <a:custGeom>
              <a:avLst/>
              <a:gdLst/>
              <a:ahLst/>
              <a:cxnLst/>
              <a:rect l="l" t="t" r="r" b="b"/>
              <a:pathLst>
                <a:path w="341941" h="341941">
                  <a:moveTo>
                    <a:pt x="0" y="0"/>
                  </a:moveTo>
                  <a:lnTo>
                    <a:pt x="341942" y="0"/>
                  </a:lnTo>
                  <a:lnTo>
                    <a:pt x="341942" y="341942"/>
                  </a:lnTo>
                  <a:lnTo>
                    <a:pt x="0" y="3419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Freeform 14"/>
            <p:cNvSpPr/>
            <p:nvPr/>
          </p:nvSpPr>
          <p:spPr>
            <a:xfrm>
              <a:off x="265087" y="118039"/>
              <a:ext cx="341941" cy="341941"/>
            </a:xfrm>
            <a:custGeom>
              <a:avLst/>
              <a:gdLst/>
              <a:ahLst/>
              <a:cxnLst/>
              <a:rect l="l" t="t" r="r" b="b"/>
              <a:pathLst>
                <a:path w="341941" h="341941">
                  <a:moveTo>
                    <a:pt x="0" y="0"/>
                  </a:moveTo>
                  <a:lnTo>
                    <a:pt x="341941" y="0"/>
                  </a:lnTo>
                  <a:lnTo>
                    <a:pt x="341941" y="341941"/>
                  </a:lnTo>
                  <a:lnTo>
                    <a:pt x="0" y="3419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grpSp>
        <p:nvGrpSpPr>
          <p:cNvPr id="15" name="Group 15"/>
          <p:cNvGrpSpPr/>
          <p:nvPr/>
        </p:nvGrpSpPr>
        <p:grpSpPr>
          <a:xfrm>
            <a:off x="3879846" y="9043238"/>
            <a:ext cx="1066053" cy="432385"/>
            <a:chOff x="0" y="0"/>
            <a:chExt cx="3070231" cy="1245268"/>
          </a:xfrm>
        </p:grpSpPr>
        <p:sp>
          <p:nvSpPr>
            <p:cNvPr id="16" name="Freeform 16"/>
            <p:cNvSpPr/>
            <p:nvPr/>
          </p:nvSpPr>
          <p:spPr>
            <a:xfrm>
              <a:off x="0" y="0"/>
              <a:ext cx="3070231" cy="1245268"/>
            </a:xfrm>
            <a:custGeom>
              <a:avLst/>
              <a:gdLst/>
              <a:ahLst/>
              <a:cxnLst/>
              <a:rect l="l" t="t" r="r" b="b"/>
              <a:pathLst>
                <a:path w="3070231" h="1245268">
                  <a:moveTo>
                    <a:pt x="225129" y="0"/>
                  </a:moveTo>
                  <a:lnTo>
                    <a:pt x="2845102" y="0"/>
                  </a:lnTo>
                  <a:cubicBezTo>
                    <a:pt x="2969438" y="0"/>
                    <a:pt x="3070231" y="100794"/>
                    <a:pt x="3070231" y="225129"/>
                  </a:cubicBezTo>
                  <a:lnTo>
                    <a:pt x="3070231" y="1020139"/>
                  </a:lnTo>
                  <a:cubicBezTo>
                    <a:pt x="3070231" y="1144474"/>
                    <a:pt x="2969438" y="1245268"/>
                    <a:pt x="2845102" y="1245268"/>
                  </a:cubicBezTo>
                  <a:lnTo>
                    <a:pt x="225129" y="1245268"/>
                  </a:lnTo>
                  <a:cubicBezTo>
                    <a:pt x="100794" y="1245268"/>
                    <a:pt x="0" y="1144474"/>
                    <a:pt x="0" y="1020139"/>
                  </a:cubicBezTo>
                  <a:lnTo>
                    <a:pt x="0" y="225129"/>
                  </a:lnTo>
                  <a:cubicBezTo>
                    <a:pt x="0" y="100794"/>
                    <a:pt x="100794" y="0"/>
                    <a:pt x="225129" y="0"/>
                  </a:cubicBezTo>
                  <a:close/>
                </a:path>
              </a:pathLst>
            </a:custGeom>
            <a:solidFill>
              <a:srgbClr val="F1F1F1"/>
            </a:solidFill>
            <a:ln w="9525" cap="rnd">
              <a:solidFill>
                <a:srgbClr val="000000"/>
              </a:solidFill>
              <a:prstDash val="solid"/>
              <a:round/>
            </a:ln>
          </p:spPr>
          <p:txBody>
            <a:bodyPr/>
            <a:lstStyle/>
            <a:p>
              <a:endParaRPr lang="en-US"/>
            </a:p>
          </p:txBody>
        </p:sp>
        <p:sp>
          <p:nvSpPr>
            <p:cNvPr id="17" name="TextBox 17"/>
            <p:cNvSpPr txBox="1"/>
            <p:nvPr/>
          </p:nvSpPr>
          <p:spPr>
            <a:xfrm>
              <a:off x="0" y="-38100"/>
              <a:ext cx="3070231" cy="1283368"/>
            </a:xfrm>
            <a:prstGeom prst="rect">
              <a:avLst/>
            </a:prstGeom>
          </p:spPr>
          <p:txBody>
            <a:bodyPr lIns="12700" tIns="12700" rIns="12700" bIns="12700" rtlCol="0" anchor="ctr"/>
            <a:lstStyle/>
            <a:p>
              <a:pPr marL="0" lvl="0" indent="0" algn="ctr">
                <a:lnSpc>
                  <a:spcPts val="2116"/>
                </a:lnSpc>
                <a:spcBef>
                  <a:spcPct val="0"/>
                </a:spcBef>
              </a:pPr>
              <a:r>
                <a:rPr lang="en-US" sz="1439" spc="211">
                  <a:solidFill>
                    <a:srgbClr val="211F1C"/>
                  </a:solidFill>
                  <a:latin typeface="Nunito Sans Expanded Semi-Bold"/>
                </a:rPr>
                <a:t>3/11</a:t>
              </a:r>
            </a:p>
          </p:txBody>
        </p:sp>
      </p:grpSp>
      <p:sp>
        <p:nvSpPr>
          <p:cNvPr id="18" name="TextBox 18"/>
          <p:cNvSpPr txBox="1"/>
          <p:nvPr/>
        </p:nvSpPr>
        <p:spPr>
          <a:xfrm>
            <a:off x="661075" y="2538552"/>
            <a:ext cx="16598225" cy="438054"/>
          </a:xfrm>
          <a:prstGeom prst="rect">
            <a:avLst/>
          </a:prstGeom>
        </p:spPr>
        <p:txBody>
          <a:bodyPr lIns="0" tIns="0" rIns="0" bIns="0" rtlCol="0" anchor="t">
            <a:spAutoFit/>
          </a:bodyPr>
          <a:lstStyle/>
          <a:p>
            <a:pPr marL="0" lvl="0" indent="0" algn="l">
              <a:lnSpc>
                <a:spcPts val="3679"/>
              </a:lnSpc>
              <a:spcBef>
                <a:spcPct val="0"/>
              </a:spcBef>
            </a:pPr>
            <a:r>
              <a:rPr lang="en-US" sz="2502">
                <a:solidFill>
                  <a:srgbClr val="211F1C"/>
                </a:solidFill>
                <a:latin typeface="Roboto Mono"/>
              </a:rPr>
              <a:t>- Use HTML as view</a:t>
            </a:r>
          </a:p>
        </p:txBody>
      </p:sp>
      <p:sp>
        <p:nvSpPr>
          <p:cNvPr id="19" name="TextBox 19"/>
          <p:cNvSpPr txBox="1"/>
          <p:nvPr/>
        </p:nvSpPr>
        <p:spPr>
          <a:xfrm>
            <a:off x="661075" y="3290392"/>
            <a:ext cx="16598225" cy="904779"/>
          </a:xfrm>
          <a:prstGeom prst="rect">
            <a:avLst/>
          </a:prstGeom>
        </p:spPr>
        <p:txBody>
          <a:bodyPr lIns="0" tIns="0" rIns="0" bIns="0" rtlCol="0" anchor="t">
            <a:spAutoFit/>
          </a:bodyPr>
          <a:lstStyle/>
          <a:p>
            <a:pPr marL="0" lvl="0" indent="0" algn="l">
              <a:lnSpc>
                <a:spcPts val="3679"/>
              </a:lnSpc>
              <a:spcBef>
                <a:spcPct val="0"/>
              </a:spcBef>
            </a:pPr>
            <a:r>
              <a:rPr lang="en-US" sz="2502">
                <a:solidFill>
                  <a:srgbClr val="211F1C"/>
                </a:solidFill>
                <a:latin typeface="Roboto Mono"/>
              </a:rPr>
              <a:t>Thymeleaf uses HTML tags as views and integrates directly into HTML files. This means you don't need to add "non-HTML" tags to your HTML files.</a:t>
            </a:r>
          </a:p>
        </p:txBody>
      </p:sp>
      <p:sp>
        <p:nvSpPr>
          <p:cNvPr id="20" name="TextBox 20"/>
          <p:cNvSpPr txBox="1"/>
          <p:nvPr/>
        </p:nvSpPr>
        <p:spPr>
          <a:xfrm>
            <a:off x="661075" y="4509496"/>
            <a:ext cx="16598225" cy="438054"/>
          </a:xfrm>
          <a:prstGeom prst="rect">
            <a:avLst/>
          </a:prstGeom>
        </p:spPr>
        <p:txBody>
          <a:bodyPr lIns="0" tIns="0" rIns="0" bIns="0" rtlCol="0" anchor="t">
            <a:spAutoFit/>
          </a:bodyPr>
          <a:lstStyle/>
          <a:p>
            <a:pPr marL="0" lvl="0" indent="0" algn="l">
              <a:lnSpc>
                <a:spcPts val="3679"/>
              </a:lnSpc>
              <a:spcBef>
                <a:spcPct val="0"/>
              </a:spcBef>
            </a:pPr>
            <a:r>
              <a:rPr lang="en-US" sz="2502">
                <a:solidFill>
                  <a:srgbClr val="211F1C"/>
                </a:solidFill>
                <a:latin typeface="Roboto Mono"/>
              </a:rPr>
              <a:t>- Automatically refresh the interface</a:t>
            </a:r>
          </a:p>
        </p:txBody>
      </p:sp>
      <p:sp>
        <p:nvSpPr>
          <p:cNvPr id="21" name="TextBox 21"/>
          <p:cNvSpPr txBox="1"/>
          <p:nvPr/>
        </p:nvSpPr>
        <p:spPr>
          <a:xfrm>
            <a:off x="809625" y="5261874"/>
            <a:ext cx="16598225" cy="1371504"/>
          </a:xfrm>
          <a:prstGeom prst="rect">
            <a:avLst/>
          </a:prstGeom>
        </p:spPr>
        <p:txBody>
          <a:bodyPr lIns="0" tIns="0" rIns="0" bIns="0" rtlCol="0" anchor="t">
            <a:spAutoFit/>
          </a:bodyPr>
          <a:lstStyle/>
          <a:p>
            <a:pPr marL="0" lvl="0" indent="0" algn="l">
              <a:lnSpc>
                <a:spcPts val="3679"/>
              </a:lnSpc>
              <a:spcBef>
                <a:spcPct val="0"/>
              </a:spcBef>
            </a:pPr>
            <a:r>
              <a:rPr lang="en-US" sz="2502">
                <a:solidFill>
                  <a:srgbClr val="211F1C"/>
                </a:solidFill>
                <a:latin typeface="Roboto Mono"/>
              </a:rPr>
              <a:t>Usually, to see a change in the look and feel of a website, you need to refresh your browser. Thymeleaf allows you to see changes to the theme without having to reload the website. This increases development performance and helps you see changes immediately.</a:t>
            </a: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412646" y="-880399"/>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4906978" y="904549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1009650" y="1496981"/>
            <a:ext cx="15815989"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2.3 ANOTHER TECHNOLOGY</a:t>
            </a:r>
          </a:p>
        </p:txBody>
      </p:sp>
      <p:sp>
        <p:nvSpPr>
          <p:cNvPr id="7" name="Freeform 7"/>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235161" y="2662894"/>
            <a:ext cx="6082793" cy="6812728"/>
          </a:xfrm>
          <a:custGeom>
            <a:avLst/>
            <a:gdLst/>
            <a:ahLst/>
            <a:cxnLst/>
            <a:rect l="l" t="t" r="r" b="b"/>
            <a:pathLst>
              <a:path w="6082793" h="6812728">
                <a:moveTo>
                  <a:pt x="0" y="0"/>
                </a:moveTo>
                <a:lnTo>
                  <a:pt x="6082794" y="0"/>
                </a:lnTo>
                <a:lnTo>
                  <a:pt x="6082794" y="6812728"/>
                </a:lnTo>
                <a:lnTo>
                  <a:pt x="0" y="6812728"/>
                </a:lnTo>
                <a:lnTo>
                  <a:pt x="0" y="0"/>
                </a:lnTo>
                <a:close/>
              </a:path>
            </a:pathLst>
          </a:custGeom>
          <a:blipFill>
            <a:blip r:embed="rId8"/>
            <a:stretch>
              <a:fillRect/>
            </a:stretch>
          </a:blipFill>
        </p:spPr>
        <p:txBody>
          <a:bodyPr/>
          <a:lstStyle/>
          <a:p>
            <a:endParaRPr lang="en-US"/>
          </a:p>
        </p:txBody>
      </p:sp>
      <p:sp>
        <p:nvSpPr>
          <p:cNvPr id="9" name="Freeform 9"/>
          <p:cNvSpPr/>
          <p:nvPr/>
        </p:nvSpPr>
        <p:spPr>
          <a:xfrm>
            <a:off x="6704806" y="2662894"/>
            <a:ext cx="5598171" cy="6812728"/>
          </a:xfrm>
          <a:custGeom>
            <a:avLst/>
            <a:gdLst/>
            <a:ahLst/>
            <a:cxnLst/>
            <a:rect l="l" t="t" r="r" b="b"/>
            <a:pathLst>
              <a:path w="5598171" h="6812728">
                <a:moveTo>
                  <a:pt x="0" y="0"/>
                </a:moveTo>
                <a:lnTo>
                  <a:pt x="5598171" y="0"/>
                </a:lnTo>
                <a:lnTo>
                  <a:pt x="5598171" y="6812728"/>
                </a:lnTo>
                <a:lnTo>
                  <a:pt x="0" y="6812728"/>
                </a:lnTo>
                <a:lnTo>
                  <a:pt x="0" y="0"/>
                </a:lnTo>
                <a:close/>
              </a:path>
            </a:pathLst>
          </a:custGeom>
          <a:blipFill>
            <a:blip r:embed="rId9"/>
            <a:stretch>
              <a:fillRect b="-2314"/>
            </a:stretch>
          </a:blipFill>
        </p:spPr>
        <p:txBody>
          <a:bodyPr/>
          <a:lstStyle/>
          <a:p>
            <a:endParaRPr lang="en-US"/>
          </a:p>
        </p:txBody>
      </p:sp>
      <p:sp>
        <p:nvSpPr>
          <p:cNvPr id="10" name="Freeform 10"/>
          <p:cNvSpPr/>
          <p:nvPr/>
        </p:nvSpPr>
        <p:spPr>
          <a:xfrm>
            <a:off x="12689829" y="2623406"/>
            <a:ext cx="5598171" cy="3858432"/>
          </a:xfrm>
          <a:custGeom>
            <a:avLst/>
            <a:gdLst/>
            <a:ahLst/>
            <a:cxnLst/>
            <a:rect l="l" t="t" r="r" b="b"/>
            <a:pathLst>
              <a:path w="5598171" h="3858432">
                <a:moveTo>
                  <a:pt x="0" y="0"/>
                </a:moveTo>
                <a:lnTo>
                  <a:pt x="5598171" y="0"/>
                </a:lnTo>
                <a:lnTo>
                  <a:pt x="5598171" y="3858432"/>
                </a:lnTo>
                <a:lnTo>
                  <a:pt x="0" y="3858432"/>
                </a:lnTo>
                <a:lnTo>
                  <a:pt x="0" y="0"/>
                </a:lnTo>
                <a:close/>
              </a:path>
            </a:pathLst>
          </a:custGeom>
          <a:blipFill>
            <a:blip r:embed="rId10"/>
            <a:stretch>
              <a:fillRect/>
            </a:stretch>
          </a:blipFill>
        </p:spPr>
        <p:txBody>
          <a:bodyPr/>
          <a:lstStyle/>
          <a:p>
            <a:endParaRPr lang="en-US"/>
          </a:p>
        </p:txBody>
      </p:sp>
      <p:sp>
        <p:nvSpPr>
          <p:cNvPr id="11" name="TextBox 11"/>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412646" y="-880399"/>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6" name="TextBox 6"/>
          <p:cNvSpPr txBox="1"/>
          <p:nvPr/>
        </p:nvSpPr>
        <p:spPr>
          <a:xfrm>
            <a:off x="1009650" y="1496981"/>
            <a:ext cx="15815989"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2.3 ANOTHER TECHNOLOGY</a:t>
            </a:r>
          </a:p>
        </p:txBody>
      </p:sp>
      <p:sp>
        <p:nvSpPr>
          <p:cNvPr id="7" name="Freeform 7"/>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406736" y="2976606"/>
            <a:ext cx="17728863" cy="7310394"/>
          </a:xfrm>
          <a:custGeom>
            <a:avLst/>
            <a:gdLst/>
            <a:ahLst/>
            <a:cxnLst/>
            <a:rect l="l" t="t" r="r" b="b"/>
            <a:pathLst>
              <a:path w="11811676" h="5439428">
                <a:moveTo>
                  <a:pt x="0" y="0"/>
                </a:moveTo>
                <a:lnTo>
                  <a:pt x="11811676" y="0"/>
                </a:lnTo>
                <a:lnTo>
                  <a:pt x="11811676" y="5439428"/>
                </a:lnTo>
                <a:lnTo>
                  <a:pt x="0" y="5439428"/>
                </a:lnTo>
                <a:lnTo>
                  <a:pt x="0" y="0"/>
                </a:lnTo>
                <a:close/>
              </a:path>
            </a:pathLst>
          </a:custGeom>
          <a:blipFill>
            <a:blip r:embed="rId6"/>
            <a:stretch>
              <a:fillRect/>
            </a:stretch>
          </a:blipFill>
        </p:spPr>
        <p:txBody>
          <a:bodyPr/>
          <a:lstStyle/>
          <a:p>
            <a:endParaRPr lang="en-US"/>
          </a:p>
        </p:txBody>
      </p:sp>
      <p:sp>
        <p:nvSpPr>
          <p:cNvPr id="9" name="TextBox 9"/>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10" name="TextBox 10"/>
          <p:cNvSpPr txBox="1"/>
          <p:nvPr/>
        </p:nvSpPr>
        <p:spPr>
          <a:xfrm>
            <a:off x="661075" y="2538552"/>
            <a:ext cx="16598225" cy="438054"/>
          </a:xfrm>
          <a:prstGeom prst="rect">
            <a:avLst/>
          </a:prstGeom>
        </p:spPr>
        <p:txBody>
          <a:bodyPr lIns="0" tIns="0" rIns="0" bIns="0" rtlCol="0" anchor="t">
            <a:spAutoFit/>
          </a:bodyPr>
          <a:lstStyle/>
          <a:p>
            <a:pPr marL="0" lvl="0" indent="0" algn="l">
              <a:lnSpc>
                <a:spcPts val="3679"/>
              </a:lnSpc>
              <a:spcBef>
                <a:spcPct val="0"/>
              </a:spcBef>
            </a:pPr>
            <a:r>
              <a:rPr lang="en-US" sz="2502" dirty="0">
                <a:solidFill>
                  <a:srgbClr val="211F1C"/>
                </a:solidFill>
                <a:latin typeface="Roboto Mono"/>
              </a:rPr>
              <a:t>Spring Security</a:t>
            </a: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412646" y="-880399"/>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4906978" y="904549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1009650" y="1496981"/>
            <a:ext cx="15815989"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2.3 ANOTHER TECHNOLOGY</a:t>
            </a:r>
          </a:p>
        </p:txBody>
      </p:sp>
      <p:sp>
        <p:nvSpPr>
          <p:cNvPr id="7" name="Freeform 7"/>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1028700" y="3235585"/>
            <a:ext cx="10533645" cy="7051415"/>
          </a:xfrm>
          <a:custGeom>
            <a:avLst/>
            <a:gdLst/>
            <a:ahLst/>
            <a:cxnLst/>
            <a:rect l="l" t="t" r="r" b="b"/>
            <a:pathLst>
              <a:path w="10533645" h="7051415">
                <a:moveTo>
                  <a:pt x="0" y="0"/>
                </a:moveTo>
                <a:lnTo>
                  <a:pt x="10533645" y="0"/>
                </a:lnTo>
                <a:lnTo>
                  <a:pt x="10533645" y="7051415"/>
                </a:lnTo>
                <a:lnTo>
                  <a:pt x="0" y="7051415"/>
                </a:lnTo>
                <a:lnTo>
                  <a:pt x="0" y="0"/>
                </a:lnTo>
                <a:close/>
              </a:path>
            </a:pathLst>
          </a:custGeom>
          <a:blipFill>
            <a:blip r:embed="rId8"/>
            <a:stretch>
              <a:fillRect r="-466"/>
            </a:stretch>
          </a:blipFill>
        </p:spPr>
        <p:txBody>
          <a:bodyPr/>
          <a:lstStyle/>
          <a:p>
            <a:endParaRPr lang="en-US"/>
          </a:p>
        </p:txBody>
      </p:sp>
      <p:sp>
        <p:nvSpPr>
          <p:cNvPr id="9" name="TextBox 9"/>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10" name="TextBox 10"/>
          <p:cNvSpPr txBox="1"/>
          <p:nvPr/>
        </p:nvSpPr>
        <p:spPr>
          <a:xfrm>
            <a:off x="661075" y="2538552"/>
            <a:ext cx="16598225" cy="438054"/>
          </a:xfrm>
          <a:prstGeom prst="rect">
            <a:avLst/>
          </a:prstGeom>
        </p:spPr>
        <p:txBody>
          <a:bodyPr lIns="0" tIns="0" rIns="0" bIns="0" rtlCol="0" anchor="t">
            <a:spAutoFit/>
          </a:bodyPr>
          <a:lstStyle/>
          <a:p>
            <a:pPr marL="0" lvl="0" indent="0" algn="l">
              <a:lnSpc>
                <a:spcPts val="3679"/>
              </a:lnSpc>
              <a:spcBef>
                <a:spcPct val="0"/>
              </a:spcBef>
            </a:pPr>
            <a:r>
              <a:rPr lang="en-US" sz="2502">
                <a:solidFill>
                  <a:srgbClr val="211F1C"/>
                </a:solidFill>
                <a:latin typeface="Roboto Mono"/>
              </a:rPr>
              <a:t>JPA (Java Persistence API)</a:t>
            </a: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03476"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4906978" y="904323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6" name="Group 6"/>
          <p:cNvGrpSpPr/>
          <p:nvPr/>
        </p:nvGrpSpPr>
        <p:grpSpPr>
          <a:xfrm>
            <a:off x="1991530" y="3712397"/>
            <a:ext cx="6667500" cy="874356"/>
            <a:chOff x="0" y="0"/>
            <a:chExt cx="2126876" cy="278912"/>
          </a:xfrm>
        </p:grpSpPr>
        <p:sp>
          <p:nvSpPr>
            <p:cNvPr id="7" name="Freeform 7"/>
            <p:cNvSpPr/>
            <p:nvPr/>
          </p:nvSpPr>
          <p:spPr>
            <a:xfrm>
              <a:off x="0" y="0"/>
              <a:ext cx="2126876" cy="278912"/>
            </a:xfrm>
            <a:custGeom>
              <a:avLst/>
              <a:gdLst/>
              <a:ahLst/>
              <a:cxnLst/>
              <a:rect l="l" t="t" r="r" b="b"/>
              <a:pathLst>
                <a:path w="2126876" h="278912">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txBody>
            <a:bodyPr/>
            <a:lstStyle/>
            <a:p>
              <a:endParaRPr lang="en-US"/>
            </a:p>
          </p:txBody>
        </p:sp>
        <p:sp>
          <p:nvSpPr>
            <p:cNvPr id="8" name="TextBox 8"/>
            <p:cNvSpPr txBox="1"/>
            <p:nvPr/>
          </p:nvSpPr>
          <p:spPr>
            <a:xfrm>
              <a:off x="0" y="-38100"/>
              <a:ext cx="2126876" cy="317012"/>
            </a:xfrm>
            <a:prstGeom prst="rect">
              <a:avLst/>
            </a:prstGeom>
          </p:spPr>
          <p:txBody>
            <a:bodyPr lIns="38100" tIns="38100" rIns="38100" bIns="38100" rtlCol="0" anchor="ctr"/>
            <a:lstStyle/>
            <a:p>
              <a:pPr algn="ctr">
                <a:lnSpc>
                  <a:spcPts val="2557"/>
                </a:lnSpc>
              </a:pPr>
              <a:r>
                <a:rPr lang="en-US" sz="1739" spc="255" dirty="0">
                  <a:solidFill>
                    <a:srgbClr val="000000"/>
                  </a:solidFill>
                  <a:latin typeface="Nunito Sans Expanded Medium"/>
                </a:rPr>
                <a:t>IMPLEMENTATION PLAN</a:t>
              </a:r>
            </a:p>
          </p:txBody>
        </p:sp>
      </p:grpSp>
      <p:grpSp>
        <p:nvGrpSpPr>
          <p:cNvPr id="9" name="Group 9"/>
          <p:cNvGrpSpPr/>
          <p:nvPr/>
        </p:nvGrpSpPr>
        <p:grpSpPr>
          <a:xfrm>
            <a:off x="809625" y="3712397"/>
            <a:ext cx="897095" cy="874356"/>
            <a:chOff x="0" y="0"/>
            <a:chExt cx="286166" cy="278912"/>
          </a:xfrm>
        </p:grpSpPr>
        <p:sp>
          <p:nvSpPr>
            <p:cNvPr id="10" name="Freeform 10"/>
            <p:cNvSpPr/>
            <p:nvPr/>
          </p:nvSpPr>
          <p:spPr>
            <a:xfrm>
              <a:off x="0" y="0"/>
              <a:ext cx="286166" cy="278912"/>
            </a:xfrm>
            <a:custGeom>
              <a:avLst/>
              <a:gdLst/>
              <a:ahLst/>
              <a:cxnLst/>
              <a:rect l="l" t="t" r="r" b="b"/>
              <a:pathLst>
                <a:path w="286166" h="278912">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txBody>
            <a:bodyPr/>
            <a:lstStyle/>
            <a:p>
              <a:endParaRPr lang="en-US"/>
            </a:p>
          </p:txBody>
        </p:sp>
        <p:sp>
          <p:nvSpPr>
            <p:cNvPr id="11" name="TextBox 11"/>
            <p:cNvSpPr txBox="1"/>
            <p:nvPr/>
          </p:nvSpPr>
          <p:spPr>
            <a:xfrm>
              <a:off x="0" y="-57150"/>
              <a:ext cx="286166" cy="336062"/>
            </a:xfrm>
            <a:prstGeom prst="rect">
              <a:avLst/>
            </a:prstGeom>
          </p:spPr>
          <p:txBody>
            <a:bodyPr lIns="38100" tIns="38100" rIns="38100" bIns="38100" rtlCol="0" anchor="ctr"/>
            <a:lstStyle/>
            <a:p>
              <a:pPr algn="ctr">
                <a:lnSpc>
                  <a:spcPts val="3145"/>
                </a:lnSpc>
              </a:pPr>
              <a:r>
                <a:rPr lang="en-US" sz="2139" spc="314">
                  <a:solidFill>
                    <a:srgbClr val="000000"/>
                  </a:solidFill>
                  <a:latin typeface="Nunito Sans Expanded Bold"/>
                </a:rPr>
                <a:t>1</a:t>
              </a:r>
            </a:p>
          </p:txBody>
        </p:sp>
      </p:grpSp>
      <p:grpSp>
        <p:nvGrpSpPr>
          <p:cNvPr id="12" name="Group 12"/>
          <p:cNvGrpSpPr/>
          <p:nvPr/>
        </p:nvGrpSpPr>
        <p:grpSpPr>
          <a:xfrm>
            <a:off x="1991530" y="6114511"/>
            <a:ext cx="6667500" cy="874356"/>
            <a:chOff x="0" y="0"/>
            <a:chExt cx="2126876" cy="278912"/>
          </a:xfrm>
        </p:grpSpPr>
        <p:sp>
          <p:nvSpPr>
            <p:cNvPr id="13" name="Freeform 13"/>
            <p:cNvSpPr/>
            <p:nvPr/>
          </p:nvSpPr>
          <p:spPr>
            <a:xfrm>
              <a:off x="0" y="0"/>
              <a:ext cx="2126876" cy="278912"/>
            </a:xfrm>
            <a:custGeom>
              <a:avLst/>
              <a:gdLst/>
              <a:ahLst/>
              <a:cxnLst/>
              <a:rect l="l" t="t" r="r" b="b"/>
              <a:pathLst>
                <a:path w="2126876" h="278912">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txBody>
            <a:bodyPr/>
            <a:lstStyle/>
            <a:p>
              <a:endParaRPr lang="en-US"/>
            </a:p>
          </p:txBody>
        </p:sp>
        <p:sp>
          <p:nvSpPr>
            <p:cNvPr id="14" name="TextBox 14"/>
            <p:cNvSpPr txBox="1"/>
            <p:nvPr/>
          </p:nvSpPr>
          <p:spPr>
            <a:xfrm>
              <a:off x="0" y="-38100"/>
              <a:ext cx="2126876" cy="317012"/>
            </a:xfrm>
            <a:prstGeom prst="rect">
              <a:avLst/>
            </a:prstGeom>
          </p:spPr>
          <p:txBody>
            <a:bodyPr lIns="38100" tIns="38100" rIns="38100" bIns="38100" rtlCol="0" anchor="ctr"/>
            <a:lstStyle/>
            <a:p>
              <a:pPr algn="ctr">
                <a:lnSpc>
                  <a:spcPts val="2557"/>
                </a:lnSpc>
              </a:pPr>
              <a:r>
                <a:rPr lang="en-US" sz="1739" spc="255">
                  <a:solidFill>
                    <a:srgbClr val="000000"/>
                  </a:solidFill>
                  <a:latin typeface="Nunito Sans Expanded Medium"/>
                </a:rPr>
                <a:t>SYSTEM SURVEY</a:t>
              </a:r>
            </a:p>
          </p:txBody>
        </p:sp>
      </p:grpSp>
      <p:grpSp>
        <p:nvGrpSpPr>
          <p:cNvPr id="15" name="Group 15"/>
          <p:cNvGrpSpPr/>
          <p:nvPr/>
        </p:nvGrpSpPr>
        <p:grpSpPr>
          <a:xfrm>
            <a:off x="809625" y="4913454"/>
            <a:ext cx="897095" cy="874356"/>
            <a:chOff x="0" y="0"/>
            <a:chExt cx="286166" cy="278912"/>
          </a:xfrm>
        </p:grpSpPr>
        <p:sp>
          <p:nvSpPr>
            <p:cNvPr id="16" name="Freeform 16"/>
            <p:cNvSpPr/>
            <p:nvPr/>
          </p:nvSpPr>
          <p:spPr>
            <a:xfrm>
              <a:off x="0" y="0"/>
              <a:ext cx="286166" cy="278912"/>
            </a:xfrm>
            <a:custGeom>
              <a:avLst/>
              <a:gdLst/>
              <a:ahLst/>
              <a:cxnLst/>
              <a:rect l="l" t="t" r="r" b="b"/>
              <a:pathLst>
                <a:path w="286166" h="278912">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txBody>
            <a:bodyPr/>
            <a:lstStyle/>
            <a:p>
              <a:endParaRPr lang="en-US"/>
            </a:p>
          </p:txBody>
        </p:sp>
        <p:sp>
          <p:nvSpPr>
            <p:cNvPr id="17" name="TextBox 17"/>
            <p:cNvSpPr txBox="1"/>
            <p:nvPr/>
          </p:nvSpPr>
          <p:spPr>
            <a:xfrm>
              <a:off x="0" y="-57150"/>
              <a:ext cx="286166" cy="336062"/>
            </a:xfrm>
            <a:prstGeom prst="rect">
              <a:avLst/>
            </a:prstGeom>
          </p:spPr>
          <p:txBody>
            <a:bodyPr lIns="38100" tIns="38100" rIns="38100" bIns="38100" rtlCol="0" anchor="ctr"/>
            <a:lstStyle/>
            <a:p>
              <a:pPr algn="ctr">
                <a:lnSpc>
                  <a:spcPts val="3145"/>
                </a:lnSpc>
              </a:pPr>
              <a:r>
                <a:rPr lang="en-US" sz="2139" spc="314">
                  <a:solidFill>
                    <a:srgbClr val="000000"/>
                  </a:solidFill>
                  <a:latin typeface="Nunito Sans Expanded Bold"/>
                </a:rPr>
                <a:t>2</a:t>
              </a:r>
            </a:p>
          </p:txBody>
        </p:sp>
      </p:grpSp>
      <p:grpSp>
        <p:nvGrpSpPr>
          <p:cNvPr id="18" name="Group 18"/>
          <p:cNvGrpSpPr/>
          <p:nvPr/>
        </p:nvGrpSpPr>
        <p:grpSpPr>
          <a:xfrm>
            <a:off x="1991530" y="7312717"/>
            <a:ext cx="6667500" cy="874356"/>
            <a:chOff x="0" y="0"/>
            <a:chExt cx="2126876" cy="278912"/>
          </a:xfrm>
        </p:grpSpPr>
        <p:sp>
          <p:nvSpPr>
            <p:cNvPr id="19" name="Freeform 19"/>
            <p:cNvSpPr/>
            <p:nvPr/>
          </p:nvSpPr>
          <p:spPr>
            <a:xfrm>
              <a:off x="0" y="0"/>
              <a:ext cx="2126876" cy="278912"/>
            </a:xfrm>
            <a:custGeom>
              <a:avLst/>
              <a:gdLst/>
              <a:ahLst/>
              <a:cxnLst/>
              <a:rect l="l" t="t" r="r" b="b"/>
              <a:pathLst>
                <a:path w="2126876" h="278912">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txBody>
            <a:bodyPr/>
            <a:lstStyle/>
            <a:p>
              <a:endParaRPr lang="en-US"/>
            </a:p>
          </p:txBody>
        </p:sp>
        <p:sp>
          <p:nvSpPr>
            <p:cNvPr id="20" name="TextBox 20"/>
            <p:cNvSpPr txBox="1"/>
            <p:nvPr/>
          </p:nvSpPr>
          <p:spPr>
            <a:xfrm>
              <a:off x="0" y="-38100"/>
              <a:ext cx="2126876" cy="317012"/>
            </a:xfrm>
            <a:prstGeom prst="rect">
              <a:avLst/>
            </a:prstGeom>
          </p:spPr>
          <p:txBody>
            <a:bodyPr lIns="38100" tIns="38100" rIns="38100" bIns="38100" rtlCol="0" anchor="ctr"/>
            <a:lstStyle/>
            <a:p>
              <a:pPr algn="ctr">
                <a:lnSpc>
                  <a:spcPts val="2557"/>
                </a:lnSpc>
              </a:pPr>
              <a:r>
                <a:rPr lang="en-US" sz="1739" spc="255">
                  <a:solidFill>
                    <a:srgbClr val="000000"/>
                  </a:solidFill>
                  <a:latin typeface="Nunito Sans Expanded"/>
                </a:rPr>
                <a:t>USECASE</a:t>
              </a:r>
            </a:p>
          </p:txBody>
        </p:sp>
      </p:grpSp>
      <p:grpSp>
        <p:nvGrpSpPr>
          <p:cNvPr id="21" name="Group 21"/>
          <p:cNvGrpSpPr/>
          <p:nvPr/>
        </p:nvGrpSpPr>
        <p:grpSpPr>
          <a:xfrm>
            <a:off x="809625" y="6114511"/>
            <a:ext cx="897095" cy="874356"/>
            <a:chOff x="0" y="0"/>
            <a:chExt cx="286166" cy="278912"/>
          </a:xfrm>
        </p:grpSpPr>
        <p:sp>
          <p:nvSpPr>
            <p:cNvPr id="22" name="Freeform 22"/>
            <p:cNvSpPr/>
            <p:nvPr/>
          </p:nvSpPr>
          <p:spPr>
            <a:xfrm>
              <a:off x="0" y="0"/>
              <a:ext cx="286166" cy="278912"/>
            </a:xfrm>
            <a:custGeom>
              <a:avLst/>
              <a:gdLst/>
              <a:ahLst/>
              <a:cxnLst/>
              <a:rect l="l" t="t" r="r" b="b"/>
              <a:pathLst>
                <a:path w="286166" h="278912">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txBody>
            <a:bodyPr/>
            <a:lstStyle/>
            <a:p>
              <a:endParaRPr lang="en-US"/>
            </a:p>
          </p:txBody>
        </p:sp>
        <p:sp>
          <p:nvSpPr>
            <p:cNvPr id="23" name="TextBox 23"/>
            <p:cNvSpPr txBox="1"/>
            <p:nvPr/>
          </p:nvSpPr>
          <p:spPr>
            <a:xfrm>
              <a:off x="0" y="-57150"/>
              <a:ext cx="286166" cy="336062"/>
            </a:xfrm>
            <a:prstGeom prst="rect">
              <a:avLst/>
            </a:prstGeom>
          </p:spPr>
          <p:txBody>
            <a:bodyPr lIns="38100" tIns="38100" rIns="38100" bIns="38100" rtlCol="0" anchor="ctr"/>
            <a:lstStyle/>
            <a:p>
              <a:pPr algn="ctr">
                <a:lnSpc>
                  <a:spcPts val="3145"/>
                </a:lnSpc>
              </a:pPr>
              <a:r>
                <a:rPr lang="en-US" sz="2139" spc="314">
                  <a:solidFill>
                    <a:srgbClr val="000000"/>
                  </a:solidFill>
                  <a:latin typeface="Nunito Sans Expanded Bold"/>
                </a:rPr>
                <a:t>3</a:t>
              </a:r>
            </a:p>
          </p:txBody>
        </p:sp>
      </p:grpSp>
      <p:grpSp>
        <p:nvGrpSpPr>
          <p:cNvPr id="24" name="Group 24"/>
          <p:cNvGrpSpPr/>
          <p:nvPr/>
        </p:nvGrpSpPr>
        <p:grpSpPr>
          <a:xfrm>
            <a:off x="10810875" y="3712397"/>
            <a:ext cx="6667500" cy="874356"/>
            <a:chOff x="0" y="0"/>
            <a:chExt cx="2126876" cy="278912"/>
          </a:xfrm>
        </p:grpSpPr>
        <p:sp>
          <p:nvSpPr>
            <p:cNvPr id="25" name="Freeform 25"/>
            <p:cNvSpPr/>
            <p:nvPr/>
          </p:nvSpPr>
          <p:spPr>
            <a:xfrm>
              <a:off x="0" y="0"/>
              <a:ext cx="2126876" cy="278912"/>
            </a:xfrm>
            <a:custGeom>
              <a:avLst/>
              <a:gdLst/>
              <a:ahLst/>
              <a:cxnLst/>
              <a:rect l="l" t="t" r="r" b="b"/>
              <a:pathLst>
                <a:path w="2126876" h="278912">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txBody>
            <a:bodyPr/>
            <a:lstStyle/>
            <a:p>
              <a:endParaRPr lang="en-US"/>
            </a:p>
          </p:txBody>
        </p:sp>
        <p:sp>
          <p:nvSpPr>
            <p:cNvPr id="26" name="TextBox 26"/>
            <p:cNvSpPr txBox="1"/>
            <p:nvPr/>
          </p:nvSpPr>
          <p:spPr>
            <a:xfrm>
              <a:off x="0" y="-38100"/>
              <a:ext cx="2126876" cy="317012"/>
            </a:xfrm>
            <a:prstGeom prst="rect">
              <a:avLst/>
            </a:prstGeom>
          </p:spPr>
          <p:txBody>
            <a:bodyPr lIns="38100" tIns="38100" rIns="38100" bIns="38100" rtlCol="0" anchor="ctr"/>
            <a:lstStyle/>
            <a:p>
              <a:pPr algn="ctr">
                <a:lnSpc>
                  <a:spcPts val="2557"/>
                </a:lnSpc>
              </a:pPr>
              <a:r>
                <a:rPr lang="en-US" sz="1739" spc="255">
                  <a:solidFill>
                    <a:srgbClr val="000000"/>
                  </a:solidFill>
                  <a:latin typeface="Nunito Sans Expanded Medium"/>
                </a:rPr>
                <a:t>DATA DESIGN</a:t>
              </a:r>
            </a:p>
          </p:txBody>
        </p:sp>
      </p:grpSp>
      <p:grpSp>
        <p:nvGrpSpPr>
          <p:cNvPr id="27" name="Group 27"/>
          <p:cNvGrpSpPr/>
          <p:nvPr/>
        </p:nvGrpSpPr>
        <p:grpSpPr>
          <a:xfrm>
            <a:off x="809625" y="7315568"/>
            <a:ext cx="897095" cy="874356"/>
            <a:chOff x="0" y="0"/>
            <a:chExt cx="286166" cy="278912"/>
          </a:xfrm>
        </p:grpSpPr>
        <p:sp>
          <p:nvSpPr>
            <p:cNvPr id="28" name="Freeform 28"/>
            <p:cNvSpPr/>
            <p:nvPr/>
          </p:nvSpPr>
          <p:spPr>
            <a:xfrm>
              <a:off x="0" y="0"/>
              <a:ext cx="286166" cy="278912"/>
            </a:xfrm>
            <a:custGeom>
              <a:avLst/>
              <a:gdLst/>
              <a:ahLst/>
              <a:cxnLst/>
              <a:rect l="l" t="t" r="r" b="b"/>
              <a:pathLst>
                <a:path w="286166" h="278912">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txBody>
            <a:bodyPr/>
            <a:lstStyle/>
            <a:p>
              <a:endParaRPr lang="en-US"/>
            </a:p>
          </p:txBody>
        </p:sp>
        <p:sp>
          <p:nvSpPr>
            <p:cNvPr id="29" name="TextBox 29"/>
            <p:cNvSpPr txBox="1"/>
            <p:nvPr/>
          </p:nvSpPr>
          <p:spPr>
            <a:xfrm>
              <a:off x="0" y="-57150"/>
              <a:ext cx="286166" cy="336062"/>
            </a:xfrm>
            <a:prstGeom prst="rect">
              <a:avLst/>
            </a:prstGeom>
          </p:spPr>
          <p:txBody>
            <a:bodyPr lIns="38100" tIns="38100" rIns="38100" bIns="38100" rtlCol="0" anchor="ctr"/>
            <a:lstStyle/>
            <a:p>
              <a:pPr algn="ctr">
                <a:lnSpc>
                  <a:spcPts val="3145"/>
                </a:lnSpc>
              </a:pPr>
              <a:r>
                <a:rPr lang="en-US" sz="2139" spc="314">
                  <a:solidFill>
                    <a:srgbClr val="000000"/>
                  </a:solidFill>
                  <a:latin typeface="Nunito Sans Expanded Bold"/>
                </a:rPr>
                <a:t>4</a:t>
              </a:r>
            </a:p>
          </p:txBody>
        </p:sp>
      </p:grpSp>
      <p:grpSp>
        <p:nvGrpSpPr>
          <p:cNvPr id="30" name="Group 30"/>
          <p:cNvGrpSpPr/>
          <p:nvPr/>
        </p:nvGrpSpPr>
        <p:grpSpPr>
          <a:xfrm>
            <a:off x="9606624" y="3712397"/>
            <a:ext cx="897095" cy="874356"/>
            <a:chOff x="0" y="0"/>
            <a:chExt cx="286166" cy="278912"/>
          </a:xfrm>
        </p:grpSpPr>
        <p:sp>
          <p:nvSpPr>
            <p:cNvPr id="31" name="Freeform 31"/>
            <p:cNvSpPr/>
            <p:nvPr/>
          </p:nvSpPr>
          <p:spPr>
            <a:xfrm>
              <a:off x="0" y="0"/>
              <a:ext cx="286166" cy="278912"/>
            </a:xfrm>
            <a:custGeom>
              <a:avLst/>
              <a:gdLst/>
              <a:ahLst/>
              <a:cxnLst/>
              <a:rect l="l" t="t" r="r" b="b"/>
              <a:pathLst>
                <a:path w="286166" h="278912">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txBody>
            <a:bodyPr/>
            <a:lstStyle/>
            <a:p>
              <a:endParaRPr lang="en-US"/>
            </a:p>
          </p:txBody>
        </p:sp>
        <p:sp>
          <p:nvSpPr>
            <p:cNvPr id="32" name="TextBox 32"/>
            <p:cNvSpPr txBox="1"/>
            <p:nvPr/>
          </p:nvSpPr>
          <p:spPr>
            <a:xfrm>
              <a:off x="0" y="-57150"/>
              <a:ext cx="286166" cy="336062"/>
            </a:xfrm>
            <a:prstGeom prst="rect">
              <a:avLst/>
            </a:prstGeom>
          </p:spPr>
          <p:txBody>
            <a:bodyPr lIns="38100" tIns="38100" rIns="38100" bIns="38100" rtlCol="0" anchor="ctr"/>
            <a:lstStyle/>
            <a:p>
              <a:pPr algn="ctr">
                <a:lnSpc>
                  <a:spcPts val="3145"/>
                </a:lnSpc>
              </a:pPr>
              <a:r>
                <a:rPr lang="en-US" sz="2139" spc="314">
                  <a:solidFill>
                    <a:srgbClr val="000000"/>
                  </a:solidFill>
                  <a:latin typeface="Nunito Sans Expanded Bold"/>
                </a:rPr>
                <a:t>5</a:t>
              </a:r>
            </a:p>
          </p:txBody>
        </p:sp>
      </p:grpSp>
      <p:grpSp>
        <p:nvGrpSpPr>
          <p:cNvPr id="33" name="Group 33"/>
          <p:cNvGrpSpPr/>
          <p:nvPr/>
        </p:nvGrpSpPr>
        <p:grpSpPr>
          <a:xfrm>
            <a:off x="10810875" y="4913454"/>
            <a:ext cx="6667500" cy="874356"/>
            <a:chOff x="0" y="0"/>
            <a:chExt cx="2126876" cy="278912"/>
          </a:xfrm>
        </p:grpSpPr>
        <p:sp>
          <p:nvSpPr>
            <p:cNvPr id="34" name="Freeform 34"/>
            <p:cNvSpPr/>
            <p:nvPr/>
          </p:nvSpPr>
          <p:spPr>
            <a:xfrm>
              <a:off x="0" y="0"/>
              <a:ext cx="2126876" cy="278912"/>
            </a:xfrm>
            <a:custGeom>
              <a:avLst/>
              <a:gdLst/>
              <a:ahLst/>
              <a:cxnLst/>
              <a:rect l="l" t="t" r="r" b="b"/>
              <a:pathLst>
                <a:path w="2126876" h="278912">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txBody>
            <a:bodyPr/>
            <a:lstStyle/>
            <a:p>
              <a:endParaRPr lang="en-US"/>
            </a:p>
          </p:txBody>
        </p:sp>
        <p:sp>
          <p:nvSpPr>
            <p:cNvPr id="35" name="TextBox 35"/>
            <p:cNvSpPr txBox="1"/>
            <p:nvPr/>
          </p:nvSpPr>
          <p:spPr>
            <a:xfrm>
              <a:off x="0" y="-38100"/>
              <a:ext cx="2126876" cy="317012"/>
            </a:xfrm>
            <a:prstGeom prst="rect">
              <a:avLst/>
            </a:prstGeom>
          </p:spPr>
          <p:txBody>
            <a:bodyPr lIns="38100" tIns="38100" rIns="38100" bIns="38100" rtlCol="0" anchor="ctr"/>
            <a:lstStyle/>
            <a:p>
              <a:pPr algn="ctr">
                <a:lnSpc>
                  <a:spcPts val="2557"/>
                </a:lnSpc>
              </a:pPr>
              <a:r>
                <a:rPr lang="en-US" sz="1739" spc="255">
                  <a:solidFill>
                    <a:srgbClr val="000000"/>
                  </a:solidFill>
                  <a:latin typeface="Nunito Sans Expanded Medium"/>
                </a:rPr>
                <a:t>USER INTERFACE</a:t>
              </a:r>
            </a:p>
          </p:txBody>
        </p:sp>
      </p:grpSp>
      <p:grpSp>
        <p:nvGrpSpPr>
          <p:cNvPr id="36" name="Group 36"/>
          <p:cNvGrpSpPr/>
          <p:nvPr/>
        </p:nvGrpSpPr>
        <p:grpSpPr>
          <a:xfrm>
            <a:off x="9606624" y="4913454"/>
            <a:ext cx="897095" cy="874356"/>
            <a:chOff x="0" y="0"/>
            <a:chExt cx="286166" cy="278912"/>
          </a:xfrm>
        </p:grpSpPr>
        <p:sp>
          <p:nvSpPr>
            <p:cNvPr id="37" name="Freeform 37"/>
            <p:cNvSpPr/>
            <p:nvPr/>
          </p:nvSpPr>
          <p:spPr>
            <a:xfrm>
              <a:off x="0" y="0"/>
              <a:ext cx="286166" cy="278912"/>
            </a:xfrm>
            <a:custGeom>
              <a:avLst/>
              <a:gdLst/>
              <a:ahLst/>
              <a:cxnLst/>
              <a:rect l="l" t="t" r="r" b="b"/>
              <a:pathLst>
                <a:path w="286166" h="278912">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txBody>
            <a:bodyPr/>
            <a:lstStyle/>
            <a:p>
              <a:endParaRPr lang="en-US"/>
            </a:p>
          </p:txBody>
        </p:sp>
        <p:sp>
          <p:nvSpPr>
            <p:cNvPr id="38" name="TextBox 38"/>
            <p:cNvSpPr txBox="1"/>
            <p:nvPr/>
          </p:nvSpPr>
          <p:spPr>
            <a:xfrm>
              <a:off x="0" y="-57150"/>
              <a:ext cx="286166" cy="336062"/>
            </a:xfrm>
            <a:prstGeom prst="rect">
              <a:avLst/>
            </a:prstGeom>
          </p:spPr>
          <p:txBody>
            <a:bodyPr lIns="38100" tIns="38100" rIns="38100" bIns="38100" rtlCol="0" anchor="ctr"/>
            <a:lstStyle/>
            <a:p>
              <a:pPr algn="ctr">
                <a:lnSpc>
                  <a:spcPts val="3145"/>
                </a:lnSpc>
              </a:pPr>
              <a:r>
                <a:rPr lang="en-US" sz="2139" spc="314">
                  <a:solidFill>
                    <a:srgbClr val="000000"/>
                  </a:solidFill>
                  <a:latin typeface="Nunito Sans Expanded Bold"/>
                </a:rPr>
                <a:t>6</a:t>
              </a:r>
            </a:p>
          </p:txBody>
        </p:sp>
      </p:grpSp>
      <p:grpSp>
        <p:nvGrpSpPr>
          <p:cNvPr id="39" name="Group 39"/>
          <p:cNvGrpSpPr/>
          <p:nvPr/>
        </p:nvGrpSpPr>
        <p:grpSpPr>
          <a:xfrm>
            <a:off x="1991530" y="4916305"/>
            <a:ext cx="6667500" cy="874356"/>
            <a:chOff x="0" y="0"/>
            <a:chExt cx="2126876" cy="278912"/>
          </a:xfrm>
        </p:grpSpPr>
        <p:sp>
          <p:nvSpPr>
            <p:cNvPr id="40" name="Freeform 40"/>
            <p:cNvSpPr/>
            <p:nvPr/>
          </p:nvSpPr>
          <p:spPr>
            <a:xfrm>
              <a:off x="0" y="0"/>
              <a:ext cx="2126876" cy="278912"/>
            </a:xfrm>
            <a:custGeom>
              <a:avLst/>
              <a:gdLst/>
              <a:ahLst/>
              <a:cxnLst/>
              <a:rect l="l" t="t" r="r" b="b"/>
              <a:pathLst>
                <a:path w="2126876" h="278912">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txBody>
            <a:bodyPr/>
            <a:lstStyle/>
            <a:p>
              <a:endParaRPr lang="en-US"/>
            </a:p>
          </p:txBody>
        </p:sp>
        <p:sp>
          <p:nvSpPr>
            <p:cNvPr id="41" name="TextBox 41"/>
            <p:cNvSpPr txBox="1"/>
            <p:nvPr/>
          </p:nvSpPr>
          <p:spPr>
            <a:xfrm>
              <a:off x="0" y="-38100"/>
              <a:ext cx="2126876" cy="317012"/>
            </a:xfrm>
            <a:prstGeom prst="rect">
              <a:avLst/>
            </a:prstGeom>
          </p:spPr>
          <p:txBody>
            <a:bodyPr lIns="38100" tIns="38100" rIns="38100" bIns="38100" rtlCol="0" anchor="ctr"/>
            <a:lstStyle/>
            <a:p>
              <a:pPr marL="0" lvl="0" indent="0" algn="ctr">
                <a:lnSpc>
                  <a:spcPts val="2557"/>
                </a:lnSpc>
                <a:spcBef>
                  <a:spcPct val="0"/>
                </a:spcBef>
              </a:pPr>
              <a:r>
                <a:rPr lang="en-US" sz="1739" spc="255">
                  <a:solidFill>
                    <a:srgbClr val="000000"/>
                  </a:solidFill>
                  <a:latin typeface="Nunito Sans Expanded Medium"/>
                </a:rPr>
                <a:t>TECHNOLOGY OVERVIEW</a:t>
              </a:r>
            </a:p>
          </p:txBody>
        </p:sp>
      </p:grpSp>
      <p:grpSp>
        <p:nvGrpSpPr>
          <p:cNvPr id="42" name="Group 42"/>
          <p:cNvGrpSpPr/>
          <p:nvPr/>
        </p:nvGrpSpPr>
        <p:grpSpPr>
          <a:xfrm>
            <a:off x="9606624" y="6114511"/>
            <a:ext cx="897095" cy="874356"/>
            <a:chOff x="0" y="0"/>
            <a:chExt cx="286166" cy="278912"/>
          </a:xfrm>
        </p:grpSpPr>
        <p:sp>
          <p:nvSpPr>
            <p:cNvPr id="43" name="Freeform 43"/>
            <p:cNvSpPr/>
            <p:nvPr/>
          </p:nvSpPr>
          <p:spPr>
            <a:xfrm>
              <a:off x="0" y="0"/>
              <a:ext cx="286166" cy="278912"/>
            </a:xfrm>
            <a:custGeom>
              <a:avLst/>
              <a:gdLst/>
              <a:ahLst/>
              <a:cxnLst/>
              <a:rect l="l" t="t" r="r" b="b"/>
              <a:pathLst>
                <a:path w="286166" h="278912">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txBody>
            <a:bodyPr/>
            <a:lstStyle/>
            <a:p>
              <a:endParaRPr lang="en-US"/>
            </a:p>
          </p:txBody>
        </p:sp>
        <p:sp>
          <p:nvSpPr>
            <p:cNvPr id="44" name="TextBox 44"/>
            <p:cNvSpPr txBox="1"/>
            <p:nvPr/>
          </p:nvSpPr>
          <p:spPr>
            <a:xfrm>
              <a:off x="0" y="-57150"/>
              <a:ext cx="286166" cy="336062"/>
            </a:xfrm>
            <a:prstGeom prst="rect">
              <a:avLst/>
            </a:prstGeom>
          </p:spPr>
          <p:txBody>
            <a:bodyPr lIns="38100" tIns="38100" rIns="38100" bIns="38100" rtlCol="0" anchor="ctr"/>
            <a:lstStyle/>
            <a:p>
              <a:pPr algn="ctr">
                <a:lnSpc>
                  <a:spcPts val="3145"/>
                </a:lnSpc>
              </a:pPr>
              <a:r>
                <a:rPr lang="en-US" sz="2139" spc="314">
                  <a:solidFill>
                    <a:srgbClr val="000000"/>
                  </a:solidFill>
                  <a:latin typeface="Nunito Sans Expanded Bold"/>
                </a:rPr>
                <a:t>7</a:t>
              </a:r>
            </a:p>
          </p:txBody>
        </p:sp>
      </p:grpSp>
      <p:grpSp>
        <p:nvGrpSpPr>
          <p:cNvPr id="45" name="Group 45"/>
          <p:cNvGrpSpPr/>
          <p:nvPr/>
        </p:nvGrpSpPr>
        <p:grpSpPr>
          <a:xfrm>
            <a:off x="10810875" y="6114511"/>
            <a:ext cx="6667500" cy="874356"/>
            <a:chOff x="0" y="0"/>
            <a:chExt cx="2126876" cy="278912"/>
          </a:xfrm>
        </p:grpSpPr>
        <p:sp>
          <p:nvSpPr>
            <p:cNvPr id="46" name="Freeform 46"/>
            <p:cNvSpPr/>
            <p:nvPr/>
          </p:nvSpPr>
          <p:spPr>
            <a:xfrm>
              <a:off x="0" y="0"/>
              <a:ext cx="2126876" cy="278912"/>
            </a:xfrm>
            <a:custGeom>
              <a:avLst/>
              <a:gdLst/>
              <a:ahLst/>
              <a:cxnLst/>
              <a:rect l="l" t="t" r="r" b="b"/>
              <a:pathLst>
                <a:path w="2126876" h="278912">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txBody>
            <a:bodyPr/>
            <a:lstStyle/>
            <a:p>
              <a:endParaRPr lang="en-US"/>
            </a:p>
          </p:txBody>
        </p:sp>
        <p:sp>
          <p:nvSpPr>
            <p:cNvPr id="47" name="TextBox 47"/>
            <p:cNvSpPr txBox="1"/>
            <p:nvPr/>
          </p:nvSpPr>
          <p:spPr>
            <a:xfrm>
              <a:off x="0" y="-38100"/>
              <a:ext cx="2126876" cy="317012"/>
            </a:xfrm>
            <a:prstGeom prst="rect">
              <a:avLst/>
            </a:prstGeom>
          </p:spPr>
          <p:txBody>
            <a:bodyPr lIns="38100" tIns="38100" rIns="38100" bIns="38100" rtlCol="0" anchor="ctr"/>
            <a:lstStyle/>
            <a:p>
              <a:pPr algn="ctr">
                <a:lnSpc>
                  <a:spcPts val="2557"/>
                </a:lnSpc>
              </a:pPr>
              <a:r>
                <a:rPr lang="en-US" sz="1739" spc="255">
                  <a:solidFill>
                    <a:srgbClr val="000000"/>
                  </a:solidFill>
                  <a:latin typeface="Nunito Sans Expanded Medium"/>
                </a:rPr>
                <a:t>CONCLUDE</a:t>
              </a:r>
            </a:p>
          </p:txBody>
        </p:sp>
      </p:grpSp>
      <p:grpSp>
        <p:nvGrpSpPr>
          <p:cNvPr id="48" name="Group 48"/>
          <p:cNvGrpSpPr/>
          <p:nvPr/>
        </p:nvGrpSpPr>
        <p:grpSpPr>
          <a:xfrm>
            <a:off x="9606624" y="7315568"/>
            <a:ext cx="897095" cy="874356"/>
            <a:chOff x="0" y="0"/>
            <a:chExt cx="286166" cy="278912"/>
          </a:xfrm>
        </p:grpSpPr>
        <p:sp>
          <p:nvSpPr>
            <p:cNvPr id="49" name="Freeform 49"/>
            <p:cNvSpPr/>
            <p:nvPr/>
          </p:nvSpPr>
          <p:spPr>
            <a:xfrm>
              <a:off x="0" y="0"/>
              <a:ext cx="286166" cy="278912"/>
            </a:xfrm>
            <a:custGeom>
              <a:avLst/>
              <a:gdLst/>
              <a:ahLst/>
              <a:cxnLst/>
              <a:rect l="l" t="t" r="r" b="b"/>
              <a:pathLst>
                <a:path w="286166" h="278912">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txBody>
            <a:bodyPr/>
            <a:lstStyle/>
            <a:p>
              <a:endParaRPr lang="en-US"/>
            </a:p>
          </p:txBody>
        </p:sp>
        <p:sp>
          <p:nvSpPr>
            <p:cNvPr id="50" name="TextBox 50"/>
            <p:cNvSpPr txBox="1"/>
            <p:nvPr/>
          </p:nvSpPr>
          <p:spPr>
            <a:xfrm>
              <a:off x="0" y="-57150"/>
              <a:ext cx="286166" cy="336062"/>
            </a:xfrm>
            <a:prstGeom prst="rect">
              <a:avLst/>
            </a:prstGeom>
          </p:spPr>
          <p:txBody>
            <a:bodyPr lIns="38100" tIns="38100" rIns="38100" bIns="38100" rtlCol="0" anchor="ctr"/>
            <a:lstStyle/>
            <a:p>
              <a:pPr algn="ctr">
                <a:lnSpc>
                  <a:spcPts val="3145"/>
                </a:lnSpc>
              </a:pPr>
              <a:r>
                <a:rPr lang="en-US" sz="2139" spc="314">
                  <a:solidFill>
                    <a:srgbClr val="000000"/>
                  </a:solidFill>
                  <a:latin typeface="Nunito Sans Expanded Bold"/>
                </a:rPr>
                <a:t>8</a:t>
              </a:r>
            </a:p>
          </p:txBody>
        </p:sp>
      </p:grpSp>
      <p:grpSp>
        <p:nvGrpSpPr>
          <p:cNvPr id="51" name="Group 51"/>
          <p:cNvGrpSpPr/>
          <p:nvPr/>
        </p:nvGrpSpPr>
        <p:grpSpPr>
          <a:xfrm>
            <a:off x="10810875" y="7312717"/>
            <a:ext cx="6667500" cy="874356"/>
            <a:chOff x="0" y="0"/>
            <a:chExt cx="2126876" cy="278912"/>
          </a:xfrm>
        </p:grpSpPr>
        <p:sp>
          <p:nvSpPr>
            <p:cNvPr id="52" name="Freeform 52"/>
            <p:cNvSpPr/>
            <p:nvPr/>
          </p:nvSpPr>
          <p:spPr>
            <a:xfrm>
              <a:off x="0" y="0"/>
              <a:ext cx="2126876" cy="278912"/>
            </a:xfrm>
            <a:custGeom>
              <a:avLst/>
              <a:gdLst/>
              <a:ahLst/>
              <a:cxnLst/>
              <a:rect l="l" t="t" r="r" b="b"/>
              <a:pathLst>
                <a:path w="2126876" h="278912">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txBody>
            <a:bodyPr/>
            <a:lstStyle/>
            <a:p>
              <a:endParaRPr lang="en-US"/>
            </a:p>
          </p:txBody>
        </p:sp>
        <p:sp>
          <p:nvSpPr>
            <p:cNvPr id="53" name="TextBox 53"/>
            <p:cNvSpPr txBox="1"/>
            <p:nvPr/>
          </p:nvSpPr>
          <p:spPr>
            <a:xfrm>
              <a:off x="0" y="-38100"/>
              <a:ext cx="2126876" cy="317012"/>
            </a:xfrm>
            <a:prstGeom prst="rect">
              <a:avLst/>
            </a:prstGeom>
          </p:spPr>
          <p:txBody>
            <a:bodyPr lIns="38100" tIns="38100" rIns="38100" bIns="38100" rtlCol="0" anchor="ctr"/>
            <a:lstStyle/>
            <a:p>
              <a:pPr algn="ctr">
                <a:lnSpc>
                  <a:spcPts val="2557"/>
                </a:lnSpc>
              </a:pPr>
              <a:r>
                <a:rPr lang="en-US" sz="1739" spc="255">
                  <a:solidFill>
                    <a:srgbClr val="000000"/>
                  </a:solidFill>
                  <a:latin typeface="Nunito Sans Expanded Medium"/>
                </a:rPr>
                <a:t>REFERENCES</a:t>
              </a:r>
            </a:p>
          </p:txBody>
        </p:sp>
      </p:grpSp>
      <p:sp>
        <p:nvSpPr>
          <p:cNvPr id="54" name="Freeform 54"/>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5" name="TextBox 55"/>
          <p:cNvSpPr txBox="1"/>
          <p:nvPr/>
        </p:nvSpPr>
        <p:spPr>
          <a:xfrm>
            <a:off x="809625" y="1883890"/>
            <a:ext cx="11890034" cy="1126425"/>
          </a:xfrm>
          <a:prstGeom prst="rect">
            <a:avLst/>
          </a:prstGeom>
        </p:spPr>
        <p:txBody>
          <a:bodyPr lIns="0" tIns="0" rIns="0" bIns="0" rtlCol="0" anchor="t">
            <a:spAutoFit/>
          </a:bodyPr>
          <a:lstStyle/>
          <a:p>
            <a:pPr marL="0" lvl="0" indent="0" algn="l">
              <a:lnSpc>
                <a:spcPts val="8475"/>
              </a:lnSpc>
              <a:spcBef>
                <a:spcPct val="0"/>
              </a:spcBef>
            </a:pPr>
            <a:r>
              <a:rPr lang="en-US" sz="8392">
                <a:solidFill>
                  <a:srgbClr val="211F1C"/>
                </a:solidFill>
                <a:latin typeface="Anton"/>
              </a:rPr>
              <a:t>CONTENT</a:t>
            </a:r>
          </a:p>
        </p:txBody>
      </p:sp>
      <p:sp>
        <p:nvSpPr>
          <p:cNvPr id="56" name="TextBox 56"/>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grpSp>
        <p:nvGrpSpPr>
          <p:cNvPr id="57" name="Group 57"/>
          <p:cNvGrpSpPr/>
          <p:nvPr/>
        </p:nvGrpSpPr>
        <p:grpSpPr>
          <a:xfrm>
            <a:off x="809625" y="9043238"/>
            <a:ext cx="2880627" cy="432385"/>
            <a:chOff x="0" y="0"/>
            <a:chExt cx="3840836" cy="576513"/>
          </a:xfrm>
        </p:grpSpPr>
        <p:grpSp>
          <p:nvGrpSpPr>
            <p:cNvPr id="58" name="Group 58"/>
            <p:cNvGrpSpPr/>
            <p:nvPr/>
          </p:nvGrpSpPr>
          <p:grpSpPr>
            <a:xfrm>
              <a:off x="0" y="0"/>
              <a:ext cx="3840836" cy="576513"/>
              <a:chOff x="0" y="0"/>
              <a:chExt cx="8296205" cy="1245268"/>
            </a:xfrm>
          </p:grpSpPr>
          <p:sp>
            <p:nvSpPr>
              <p:cNvPr id="59" name="Freeform 59"/>
              <p:cNvSpPr/>
              <p:nvPr/>
            </p:nvSpPr>
            <p:spPr>
              <a:xfrm>
                <a:off x="0" y="0"/>
                <a:ext cx="8296205" cy="1245268"/>
              </a:xfrm>
              <a:custGeom>
                <a:avLst/>
                <a:gdLst/>
                <a:ahLst/>
                <a:cxnLst/>
                <a:rect l="l" t="t" r="r" b="b"/>
                <a:pathLst>
                  <a:path w="8296205" h="1245268">
                    <a:moveTo>
                      <a:pt x="83315" y="0"/>
                    </a:moveTo>
                    <a:lnTo>
                      <a:pt x="8212890" y="0"/>
                    </a:lnTo>
                    <a:cubicBezTo>
                      <a:pt x="8258904" y="0"/>
                      <a:pt x="8296205" y="37301"/>
                      <a:pt x="8296205" y="83315"/>
                    </a:cubicBezTo>
                    <a:lnTo>
                      <a:pt x="8296205" y="1161953"/>
                    </a:lnTo>
                    <a:cubicBezTo>
                      <a:pt x="8296205" y="1207966"/>
                      <a:pt x="8258904" y="1245268"/>
                      <a:pt x="8212890" y="1245268"/>
                    </a:cubicBezTo>
                    <a:lnTo>
                      <a:pt x="83315" y="1245268"/>
                    </a:lnTo>
                    <a:cubicBezTo>
                      <a:pt x="37301" y="1245268"/>
                      <a:pt x="0" y="1207966"/>
                      <a:pt x="0" y="1161953"/>
                    </a:cubicBezTo>
                    <a:lnTo>
                      <a:pt x="0" y="83315"/>
                    </a:lnTo>
                    <a:cubicBezTo>
                      <a:pt x="0" y="37301"/>
                      <a:pt x="37301" y="0"/>
                      <a:pt x="83315" y="0"/>
                    </a:cubicBezTo>
                    <a:close/>
                  </a:path>
                </a:pathLst>
              </a:custGeom>
              <a:solidFill>
                <a:srgbClr val="F1F1F1"/>
              </a:solidFill>
              <a:ln w="9525" cap="rnd">
                <a:solidFill>
                  <a:srgbClr val="000000"/>
                </a:solidFill>
                <a:prstDash val="solid"/>
                <a:round/>
              </a:ln>
            </p:spPr>
            <p:txBody>
              <a:bodyPr/>
              <a:lstStyle/>
              <a:p>
                <a:endParaRPr lang="en-US"/>
              </a:p>
            </p:txBody>
          </p:sp>
          <p:sp>
            <p:nvSpPr>
              <p:cNvPr id="60" name="TextBox 60"/>
              <p:cNvSpPr txBox="1"/>
              <p:nvPr/>
            </p:nvSpPr>
            <p:spPr>
              <a:xfrm>
                <a:off x="0" y="-38100"/>
                <a:ext cx="8296205" cy="1283368"/>
              </a:xfrm>
              <a:prstGeom prst="rect">
                <a:avLst/>
              </a:prstGeom>
            </p:spPr>
            <p:txBody>
              <a:bodyPr lIns="12700" tIns="12700" rIns="12700" bIns="12700" rtlCol="0" anchor="ctr"/>
              <a:lstStyle/>
              <a:p>
                <a:pPr marL="0" lvl="0" indent="0" algn="ctr">
                  <a:lnSpc>
                    <a:spcPts val="2116"/>
                  </a:lnSpc>
                  <a:spcBef>
                    <a:spcPct val="0"/>
                  </a:spcBef>
                </a:pPr>
                <a:r>
                  <a:rPr lang="en-US" sz="1439" u="none" strike="noStrike" spc="211">
                    <a:solidFill>
                      <a:srgbClr val="211F1C"/>
                    </a:solidFill>
                    <a:latin typeface="Nunito Sans Expanded Semi-Bold"/>
                  </a:rPr>
                  <a:t>BORCELLE</a:t>
                </a:r>
              </a:p>
            </p:txBody>
          </p:sp>
        </p:grpSp>
        <p:sp>
          <p:nvSpPr>
            <p:cNvPr id="61" name="Freeform 61"/>
            <p:cNvSpPr/>
            <p:nvPr/>
          </p:nvSpPr>
          <p:spPr>
            <a:xfrm>
              <a:off x="3233807" y="116532"/>
              <a:ext cx="341941" cy="341941"/>
            </a:xfrm>
            <a:custGeom>
              <a:avLst/>
              <a:gdLst/>
              <a:ahLst/>
              <a:cxnLst/>
              <a:rect l="l" t="t" r="r" b="b"/>
              <a:pathLst>
                <a:path w="341941" h="341941">
                  <a:moveTo>
                    <a:pt x="0" y="0"/>
                  </a:moveTo>
                  <a:lnTo>
                    <a:pt x="341942" y="0"/>
                  </a:lnTo>
                  <a:lnTo>
                    <a:pt x="341942" y="341942"/>
                  </a:lnTo>
                  <a:lnTo>
                    <a:pt x="0" y="3419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2" name="Freeform 62"/>
            <p:cNvSpPr/>
            <p:nvPr/>
          </p:nvSpPr>
          <p:spPr>
            <a:xfrm>
              <a:off x="265087" y="118039"/>
              <a:ext cx="341941" cy="341941"/>
            </a:xfrm>
            <a:custGeom>
              <a:avLst/>
              <a:gdLst/>
              <a:ahLst/>
              <a:cxnLst/>
              <a:rect l="l" t="t" r="r" b="b"/>
              <a:pathLst>
                <a:path w="341941" h="341941">
                  <a:moveTo>
                    <a:pt x="0" y="0"/>
                  </a:moveTo>
                  <a:lnTo>
                    <a:pt x="341941" y="0"/>
                  </a:lnTo>
                  <a:lnTo>
                    <a:pt x="341941" y="341941"/>
                  </a:lnTo>
                  <a:lnTo>
                    <a:pt x="0" y="3419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grpSp>
        <p:nvGrpSpPr>
          <p:cNvPr id="63" name="Group 63"/>
          <p:cNvGrpSpPr/>
          <p:nvPr/>
        </p:nvGrpSpPr>
        <p:grpSpPr>
          <a:xfrm>
            <a:off x="3879846" y="9043238"/>
            <a:ext cx="1066053" cy="432385"/>
            <a:chOff x="0" y="0"/>
            <a:chExt cx="3070231" cy="1245268"/>
          </a:xfrm>
        </p:grpSpPr>
        <p:sp>
          <p:nvSpPr>
            <p:cNvPr id="64" name="Freeform 64"/>
            <p:cNvSpPr/>
            <p:nvPr/>
          </p:nvSpPr>
          <p:spPr>
            <a:xfrm>
              <a:off x="0" y="0"/>
              <a:ext cx="3070231" cy="1245268"/>
            </a:xfrm>
            <a:custGeom>
              <a:avLst/>
              <a:gdLst/>
              <a:ahLst/>
              <a:cxnLst/>
              <a:rect l="l" t="t" r="r" b="b"/>
              <a:pathLst>
                <a:path w="3070231" h="1245268">
                  <a:moveTo>
                    <a:pt x="225129" y="0"/>
                  </a:moveTo>
                  <a:lnTo>
                    <a:pt x="2845102" y="0"/>
                  </a:lnTo>
                  <a:cubicBezTo>
                    <a:pt x="2969438" y="0"/>
                    <a:pt x="3070231" y="100794"/>
                    <a:pt x="3070231" y="225129"/>
                  </a:cubicBezTo>
                  <a:lnTo>
                    <a:pt x="3070231" y="1020139"/>
                  </a:lnTo>
                  <a:cubicBezTo>
                    <a:pt x="3070231" y="1144474"/>
                    <a:pt x="2969438" y="1245268"/>
                    <a:pt x="2845102" y="1245268"/>
                  </a:cubicBezTo>
                  <a:lnTo>
                    <a:pt x="225129" y="1245268"/>
                  </a:lnTo>
                  <a:cubicBezTo>
                    <a:pt x="100794" y="1245268"/>
                    <a:pt x="0" y="1144474"/>
                    <a:pt x="0" y="1020139"/>
                  </a:cubicBezTo>
                  <a:lnTo>
                    <a:pt x="0" y="225129"/>
                  </a:lnTo>
                  <a:cubicBezTo>
                    <a:pt x="0" y="100794"/>
                    <a:pt x="100794" y="0"/>
                    <a:pt x="225129" y="0"/>
                  </a:cubicBezTo>
                  <a:close/>
                </a:path>
              </a:pathLst>
            </a:custGeom>
            <a:solidFill>
              <a:srgbClr val="F1F1F1"/>
            </a:solidFill>
            <a:ln w="9525" cap="rnd">
              <a:solidFill>
                <a:srgbClr val="000000"/>
              </a:solidFill>
              <a:prstDash val="solid"/>
              <a:round/>
            </a:ln>
          </p:spPr>
          <p:txBody>
            <a:bodyPr/>
            <a:lstStyle/>
            <a:p>
              <a:endParaRPr lang="en-US"/>
            </a:p>
          </p:txBody>
        </p:sp>
        <p:sp>
          <p:nvSpPr>
            <p:cNvPr id="65" name="TextBox 65"/>
            <p:cNvSpPr txBox="1"/>
            <p:nvPr/>
          </p:nvSpPr>
          <p:spPr>
            <a:xfrm>
              <a:off x="0" y="-38100"/>
              <a:ext cx="3070231" cy="1283368"/>
            </a:xfrm>
            <a:prstGeom prst="rect">
              <a:avLst/>
            </a:prstGeom>
          </p:spPr>
          <p:txBody>
            <a:bodyPr lIns="12700" tIns="12700" rIns="12700" bIns="12700" rtlCol="0" anchor="ctr"/>
            <a:lstStyle/>
            <a:p>
              <a:pPr marL="0" lvl="0" indent="0" algn="ctr">
                <a:lnSpc>
                  <a:spcPts val="2116"/>
                </a:lnSpc>
                <a:spcBef>
                  <a:spcPct val="0"/>
                </a:spcBef>
              </a:pPr>
              <a:r>
                <a:rPr lang="en-US" sz="1439" spc="211">
                  <a:solidFill>
                    <a:srgbClr val="211F1C"/>
                  </a:solidFill>
                  <a:latin typeface="Nunito Sans Expanded Semi-Bold"/>
                </a:rPr>
                <a:t>2/11</a:t>
              </a:r>
            </a:p>
          </p:txBody>
        </p:sp>
      </p:gr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412646" y="-880399"/>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4906978" y="904549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1009650" y="1496981"/>
            <a:ext cx="15815989"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2.3 ANOTHER TECHNOLOGY</a:t>
            </a:r>
          </a:p>
        </p:txBody>
      </p:sp>
      <p:sp>
        <p:nvSpPr>
          <p:cNvPr id="7" name="Freeform 7"/>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661075" y="3436492"/>
            <a:ext cx="9301977" cy="6039130"/>
          </a:xfrm>
          <a:custGeom>
            <a:avLst/>
            <a:gdLst/>
            <a:ahLst/>
            <a:cxnLst/>
            <a:rect l="l" t="t" r="r" b="b"/>
            <a:pathLst>
              <a:path w="9301977" h="6039130">
                <a:moveTo>
                  <a:pt x="0" y="0"/>
                </a:moveTo>
                <a:lnTo>
                  <a:pt x="9301977" y="0"/>
                </a:lnTo>
                <a:lnTo>
                  <a:pt x="9301977" y="6039130"/>
                </a:lnTo>
                <a:lnTo>
                  <a:pt x="0" y="6039130"/>
                </a:lnTo>
                <a:lnTo>
                  <a:pt x="0" y="0"/>
                </a:lnTo>
                <a:close/>
              </a:path>
            </a:pathLst>
          </a:custGeom>
          <a:blipFill>
            <a:blip r:embed="rId8"/>
            <a:stretch>
              <a:fillRect/>
            </a:stretch>
          </a:blipFill>
        </p:spPr>
        <p:txBody>
          <a:bodyPr/>
          <a:lstStyle/>
          <a:p>
            <a:endParaRPr lang="en-US"/>
          </a:p>
        </p:txBody>
      </p:sp>
      <p:sp>
        <p:nvSpPr>
          <p:cNvPr id="9" name="TextBox 9"/>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10" name="TextBox 10"/>
          <p:cNvSpPr txBox="1"/>
          <p:nvPr/>
        </p:nvSpPr>
        <p:spPr>
          <a:xfrm>
            <a:off x="661075" y="2538552"/>
            <a:ext cx="16598225" cy="438054"/>
          </a:xfrm>
          <a:prstGeom prst="rect">
            <a:avLst/>
          </a:prstGeom>
        </p:spPr>
        <p:txBody>
          <a:bodyPr lIns="0" tIns="0" rIns="0" bIns="0" rtlCol="0" anchor="t">
            <a:spAutoFit/>
          </a:bodyPr>
          <a:lstStyle/>
          <a:p>
            <a:pPr marL="0" lvl="0" indent="0" algn="l">
              <a:lnSpc>
                <a:spcPts val="3679"/>
              </a:lnSpc>
              <a:spcBef>
                <a:spcPct val="0"/>
              </a:spcBef>
            </a:pPr>
            <a:r>
              <a:rPr lang="en-US" sz="2502">
                <a:solidFill>
                  <a:srgbClr val="211F1C"/>
                </a:solidFill>
                <a:latin typeface="Roboto Mono"/>
              </a:rPr>
              <a:t>JWT</a:t>
            </a:r>
          </a:p>
        </p:txBody>
      </p:sp>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78504"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4906978" y="904549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2144165" y="1374852"/>
            <a:ext cx="13401656"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3. SYSTEM SURVEY</a:t>
            </a:r>
          </a:p>
        </p:txBody>
      </p:sp>
      <p:sp>
        <p:nvSpPr>
          <p:cNvPr id="7" name="Freeform 7"/>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8"/>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9" name="TextBox 9"/>
          <p:cNvSpPr txBox="1"/>
          <p:nvPr/>
        </p:nvSpPr>
        <p:spPr>
          <a:xfrm>
            <a:off x="404813" y="2615577"/>
            <a:ext cx="17478375" cy="34001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The clothing fashion shop system includes 2 pages for customers and administrators. Not only in terms of design, but also includes many necessary functions of a fashion shop system. Full range of clothing categories for customers to choose from including main functions of viewing products, filtering products, searching for products, adding products to cart, payment, etc.</a:t>
            </a:r>
          </a:p>
        </p:txBody>
      </p:sp>
      <p:sp>
        <p:nvSpPr>
          <p:cNvPr id="10" name="TextBox 10"/>
          <p:cNvSpPr txBox="1"/>
          <p:nvPr/>
        </p:nvSpPr>
        <p:spPr>
          <a:xfrm>
            <a:off x="404813" y="6129987"/>
            <a:ext cx="17478375" cy="34001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The admin page has the advantage of having an authorization section to ensure the administrator works in accordance with his or her role, including sections on product management, product categories, orders, customers, vouchers, and statistics. Statistics, etc. Brings high performance, quick and effective working productivity but no less accurate and authentic.</a:t>
            </a:r>
          </a:p>
        </p:txBody>
      </p:sp>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78504"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4906978" y="904549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TextBox 7"/>
          <p:cNvSpPr txBox="1"/>
          <p:nvPr/>
        </p:nvSpPr>
        <p:spPr>
          <a:xfrm>
            <a:off x="2144165" y="1374852"/>
            <a:ext cx="13401656"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4. USECASE</a:t>
            </a:r>
          </a:p>
        </p:txBody>
      </p:sp>
      <p:sp>
        <p:nvSpPr>
          <p:cNvPr id="8" name="TextBox 8"/>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9" name="TextBox 9"/>
          <p:cNvSpPr txBox="1"/>
          <p:nvPr/>
        </p:nvSpPr>
        <p:spPr>
          <a:xfrm>
            <a:off x="612728" y="2191871"/>
            <a:ext cx="17478375" cy="5426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4.1 Customer sitemap</a:t>
            </a:r>
          </a:p>
        </p:txBody>
      </p:sp>
      <p:sp>
        <p:nvSpPr>
          <p:cNvPr id="10" name="TextBox 10"/>
          <p:cNvSpPr txBox="1"/>
          <p:nvPr/>
        </p:nvSpPr>
        <p:spPr>
          <a:xfrm>
            <a:off x="612728" y="3086828"/>
            <a:ext cx="17478375" cy="5426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4.2 Administrator sitemap</a:t>
            </a:r>
          </a:p>
        </p:txBody>
      </p:sp>
    </p:spTree>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78504"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4968676" y="2924982"/>
            <a:ext cx="13122427" cy="7362018"/>
          </a:xfrm>
          <a:custGeom>
            <a:avLst/>
            <a:gdLst/>
            <a:ahLst/>
            <a:cxnLst/>
            <a:rect l="l" t="t" r="r" b="b"/>
            <a:pathLst>
              <a:path w="13122427" h="7362018">
                <a:moveTo>
                  <a:pt x="0" y="0"/>
                </a:moveTo>
                <a:lnTo>
                  <a:pt x="13122427" y="0"/>
                </a:lnTo>
                <a:lnTo>
                  <a:pt x="13122427" y="7362018"/>
                </a:lnTo>
                <a:lnTo>
                  <a:pt x="0" y="7362018"/>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1524236" y="1490182"/>
            <a:ext cx="13401656"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4.1 CUSTOMER SITEMAP</a:t>
            </a:r>
          </a:p>
        </p:txBody>
      </p:sp>
      <p:sp>
        <p:nvSpPr>
          <p:cNvPr id="8" name="TextBox 8"/>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9" name="TextBox 9"/>
          <p:cNvSpPr txBox="1"/>
          <p:nvPr/>
        </p:nvSpPr>
        <p:spPr>
          <a:xfrm>
            <a:off x="612728" y="2848782"/>
            <a:ext cx="5716284" cy="5426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4.1.1 GOLBAL</a:t>
            </a: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78504"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5634967" y="2616607"/>
            <a:ext cx="9771914" cy="7670393"/>
          </a:xfrm>
          <a:custGeom>
            <a:avLst/>
            <a:gdLst/>
            <a:ahLst/>
            <a:cxnLst/>
            <a:rect l="l" t="t" r="r" b="b"/>
            <a:pathLst>
              <a:path w="9771914" h="7670393">
                <a:moveTo>
                  <a:pt x="0" y="0"/>
                </a:moveTo>
                <a:lnTo>
                  <a:pt x="9771915" y="0"/>
                </a:lnTo>
                <a:lnTo>
                  <a:pt x="9771915" y="7670393"/>
                </a:lnTo>
                <a:lnTo>
                  <a:pt x="0" y="7670393"/>
                </a:lnTo>
                <a:lnTo>
                  <a:pt x="0" y="0"/>
                </a:lnTo>
                <a:close/>
              </a:path>
            </a:pathLst>
          </a:custGeom>
          <a:blipFill>
            <a:blip r:embed="rId6"/>
            <a:stretch>
              <a:fillRect t="-305" b="-305"/>
            </a:stretch>
          </a:blipFill>
        </p:spPr>
        <p:txBody>
          <a:bodyPr/>
          <a:lstStyle/>
          <a:p>
            <a:endParaRPr lang="en-US"/>
          </a:p>
        </p:txBody>
      </p:sp>
      <p:sp>
        <p:nvSpPr>
          <p:cNvPr id="7" name="TextBox 7"/>
          <p:cNvSpPr txBox="1"/>
          <p:nvPr/>
        </p:nvSpPr>
        <p:spPr>
          <a:xfrm>
            <a:off x="-1524236" y="1490182"/>
            <a:ext cx="13401656"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4.1 CUSTOMER SITEMAP</a:t>
            </a:r>
          </a:p>
        </p:txBody>
      </p:sp>
      <p:sp>
        <p:nvSpPr>
          <p:cNvPr id="8" name="TextBox 8"/>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9" name="TextBox 9"/>
          <p:cNvSpPr txBox="1"/>
          <p:nvPr/>
        </p:nvSpPr>
        <p:spPr>
          <a:xfrm>
            <a:off x="612728" y="2848782"/>
            <a:ext cx="5716284" cy="11141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4.1.2. Product filtering diagram</a:t>
            </a: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78504"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6329012" y="2616607"/>
            <a:ext cx="10653387" cy="7604879"/>
          </a:xfrm>
          <a:custGeom>
            <a:avLst/>
            <a:gdLst/>
            <a:ahLst/>
            <a:cxnLst/>
            <a:rect l="l" t="t" r="r" b="b"/>
            <a:pathLst>
              <a:path w="10653387" h="7604879">
                <a:moveTo>
                  <a:pt x="0" y="0"/>
                </a:moveTo>
                <a:lnTo>
                  <a:pt x="10653387" y="0"/>
                </a:lnTo>
                <a:lnTo>
                  <a:pt x="10653387" y="7604880"/>
                </a:lnTo>
                <a:lnTo>
                  <a:pt x="0" y="7604880"/>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1524236" y="1490182"/>
            <a:ext cx="13401656"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4.1 CUSTOMER SITEMAP</a:t>
            </a:r>
          </a:p>
        </p:txBody>
      </p:sp>
      <p:sp>
        <p:nvSpPr>
          <p:cNvPr id="8" name="TextBox 8"/>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9" name="TextBox 9"/>
          <p:cNvSpPr txBox="1"/>
          <p:nvPr/>
        </p:nvSpPr>
        <p:spPr>
          <a:xfrm>
            <a:off x="612728" y="2848782"/>
            <a:ext cx="5716284" cy="11141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4.1.3. Diagram to add products to cart</a:t>
            </a: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78504"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5176592" y="2924982"/>
            <a:ext cx="9699956" cy="7362018"/>
          </a:xfrm>
          <a:custGeom>
            <a:avLst/>
            <a:gdLst/>
            <a:ahLst/>
            <a:cxnLst/>
            <a:rect l="l" t="t" r="r" b="b"/>
            <a:pathLst>
              <a:path w="9699956" h="7362018">
                <a:moveTo>
                  <a:pt x="0" y="0"/>
                </a:moveTo>
                <a:lnTo>
                  <a:pt x="9699956" y="0"/>
                </a:lnTo>
                <a:lnTo>
                  <a:pt x="9699956" y="7362018"/>
                </a:lnTo>
                <a:lnTo>
                  <a:pt x="0" y="7362018"/>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1524236" y="1490182"/>
            <a:ext cx="13401656"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4.1 CUSTOMER SITEMAP</a:t>
            </a:r>
          </a:p>
        </p:txBody>
      </p:sp>
      <p:sp>
        <p:nvSpPr>
          <p:cNvPr id="8" name="TextBox 8"/>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9" name="TextBox 9"/>
          <p:cNvSpPr txBox="1"/>
          <p:nvPr/>
        </p:nvSpPr>
        <p:spPr>
          <a:xfrm>
            <a:off x="612728" y="2848782"/>
            <a:ext cx="5716284" cy="5426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4.1.5. Order diagram</a:t>
            </a:r>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78504"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6257202" y="2026963"/>
            <a:ext cx="11002098" cy="8260037"/>
          </a:xfrm>
          <a:custGeom>
            <a:avLst/>
            <a:gdLst/>
            <a:ahLst/>
            <a:cxnLst/>
            <a:rect l="l" t="t" r="r" b="b"/>
            <a:pathLst>
              <a:path w="11002098" h="8260037">
                <a:moveTo>
                  <a:pt x="0" y="0"/>
                </a:moveTo>
                <a:lnTo>
                  <a:pt x="11002098" y="0"/>
                </a:lnTo>
                <a:lnTo>
                  <a:pt x="11002098" y="8260037"/>
                </a:lnTo>
                <a:lnTo>
                  <a:pt x="0" y="8260037"/>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1524236" y="1490182"/>
            <a:ext cx="15754510"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4.2 ADMINISTRATOR SITEMAP</a:t>
            </a:r>
          </a:p>
        </p:txBody>
      </p:sp>
      <p:sp>
        <p:nvSpPr>
          <p:cNvPr id="8" name="TextBox 8"/>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9" name="TextBox 9"/>
          <p:cNvSpPr txBox="1"/>
          <p:nvPr/>
        </p:nvSpPr>
        <p:spPr>
          <a:xfrm>
            <a:off x="612728" y="2848782"/>
            <a:ext cx="5716284" cy="5426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GLOBAL</a:t>
            </a: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78504"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4906978" y="904549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TextBox 7"/>
          <p:cNvSpPr txBox="1"/>
          <p:nvPr/>
        </p:nvSpPr>
        <p:spPr>
          <a:xfrm>
            <a:off x="2144165" y="1374852"/>
            <a:ext cx="13401656"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5. DATA DESIGN</a:t>
            </a:r>
          </a:p>
        </p:txBody>
      </p:sp>
      <p:sp>
        <p:nvSpPr>
          <p:cNvPr id="8" name="TextBox 8"/>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9" name="TextBox 9"/>
          <p:cNvSpPr txBox="1"/>
          <p:nvPr/>
        </p:nvSpPr>
        <p:spPr>
          <a:xfrm>
            <a:off x="809625" y="2615577"/>
            <a:ext cx="17478375" cy="5426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5.1 Relational data model</a:t>
            </a:r>
          </a:p>
        </p:txBody>
      </p:sp>
      <p:sp>
        <p:nvSpPr>
          <p:cNvPr id="10" name="TextBox 10"/>
          <p:cNvSpPr txBox="1"/>
          <p:nvPr/>
        </p:nvSpPr>
        <p:spPr>
          <a:xfrm>
            <a:off x="809625" y="3510533"/>
            <a:ext cx="17478375" cy="5426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5.2 Tables contained in the database</a:t>
            </a:r>
          </a:p>
        </p:txBody>
      </p:sp>
    </p:spTree>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78504"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4906978" y="904549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2237751" y="2623406"/>
            <a:ext cx="12669227" cy="7705489"/>
          </a:xfrm>
          <a:custGeom>
            <a:avLst/>
            <a:gdLst/>
            <a:ahLst/>
            <a:cxnLst/>
            <a:rect l="l" t="t" r="r" b="b"/>
            <a:pathLst>
              <a:path w="12669227" h="7705489">
                <a:moveTo>
                  <a:pt x="0" y="0"/>
                </a:moveTo>
                <a:lnTo>
                  <a:pt x="12669227" y="0"/>
                </a:lnTo>
                <a:lnTo>
                  <a:pt x="12669227" y="7705489"/>
                </a:lnTo>
                <a:lnTo>
                  <a:pt x="0" y="7705489"/>
                </a:lnTo>
                <a:lnTo>
                  <a:pt x="0" y="0"/>
                </a:lnTo>
                <a:close/>
              </a:path>
            </a:pathLst>
          </a:custGeom>
          <a:blipFill>
            <a:blip r:embed="rId8"/>
            <a:stretch>
              <a:fillRect/>
            </a:stretch>
          </a:blipFill>
        </p:spPr>
        <p:txBody>
          <a:bodyPr/>
          <a:lstStyle/>
          <a:p>
            <a:endParaRPr lang="en-US"/>
          </a:p>
        </p:txBody>
      </p:sp>
      <p:sp>
        <p:nvSpPr>
          <p:cNvPr id="8" name="TextBox 8"/>
          <p:cNvSpPr txBox="1"/>
          <p:nvPr/>
        </p:nvSpPr>
        <p:spPr>
          <a:xfrm>
            <a:off x="0" y="1496981"/>
            <a:ext cx="13401656"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5.1 RELATIONAL DATA MODEL</a:t>
            </a:r>
          </a:p>
        </p:txBody>
      </p:sp>
      <p:sp>
        <p:nvSpPr>
          <p:cNvPr id="9" name="TextBox 9"/>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Tree>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2294284"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4906978" y="904323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7" name="Group 7"/>
          <p:cNvGrpSpPr/>
          <p:nvPr/>
        </p:nvGrpSpPr>
        <p:grpSpPr>
          <a:xfrm>
            <a:off x="809625" y="9043238"/>
            <a:ext cx="2880627" cy="432385"/>
            <a:chOff x="0" y="0"/>
            <a:chExt cx="3840836" cy="576513"/>
          </a:xfrm>
        </p:grpSpPr>
        <p:grpSp>
          <p:nvGrpSpPr>
            <p:cNvPr id="8" name="Group 8"/>
            <p:cNvGrpSpPr/>
            <p:nvPr/>
          </p:nvGrpSpPr>
          <p:grpSpPr>
            <a:xfrm>
              <a:off x="0" y="0"/>
              <a:ext cx="3840836" cy="576513"/>
              <a:chOff x="0" y="0"/>
              <a:chExt cx="8296205" cy="1245268"/>
            </a:xfrm>
          </p:grpSpPr>
          <p:sp>
            <p:nvSpPr>
              <p:cNvPr id="9" name="Freeform 9"/>
              <p:cNvSpPr/>
              <p:nvPr/>
            </p:nvSpPr>
            <p:spPr>
              <a:xfrm>
                <a:off x="0" y="0"/>
                <a:ext cx="8296205" cy="1245268"/>
              </a:xfrm>
              <a:custGeom>
                <a:avLst/>
                <a:gdLst/>
                <a:ahLst/>
                <a:cxnLst/>
                <a:rect l="l" t="t" r="r" b="b"/>
                <a:pathLst>
                  <a:path w="8296205" h="1245268">
                    <a:moveTo>
                      <a:pt x="83315" y="0"/>
                    </a:moveTo>
                    <a:lnTo>
                      <a:pt x="8212890" y="0"/>
                    </a:lnTo>
                    <a:cubicBezTo>
                      <a:pt x="8258904" y="0"/>
                      <a:pt x="8296205" y="37301"/>
                      <a:pt x="8296205" y="83315"/>
                    </a:cubicBezTo>
                    <a:lnTo>
                      <a:pt x="8296205" y="1161953"/>
                    </a:lnTo>
                    <a:cubicBezTo>
                      <a:pt x="8296205" y="1207966"/>
                      <a:pt x="8258904" y="1245268"/>
                      <a:pt x="8212890" y="1245268"/>
                    </a:cubicBezTo>
                    <a:lnTo>
                      <a:pt x="83315" y="1245268"/>
                    </a:lnTo>
                    <a:cubicBezTo>
                      <a:pt x="37301" y="1245268"/>
                      <a:pt x="0" y="1207966"/>
                      <a:pt x="0" y="1161953"/>
                    </a:cubicBezTo>
                    <a:lnTo>
                      <a:pt x="0" y="83315"/>
                    </a:lnTo>
                    <a:cubicBezTo>
                      <a:pt x="0" y="37301"/>
                      <a:pt x="37301" y="0"/>
                      <a:pt x="83315" y="0"/>
                    </a:cubicBezTo>
                    <a:close/>
                  </a:path>
                </a:pathLst>
              </a:custGeom>
              <a:solidFill>
                <a:srgbClr val="F1F1F1"/>
              </a:solidFill>
              <a:ln w="9525" cap="rnd">
                <a:solidFill>
                  <a:srgbClr val="000000"/>
                </a:solidFill>
                <a:prstDash val="solid"/>
                <a:round/>
              </a:ln>
            </p:spPr>
            <p:txBody>
              <a:bodyPr/>
              <a:lstStyle/>
              <a:p>
                <a:endParaRPr lang="en-US"/>
              </a:p>
            </p:txBody>
          </p:sp>
          <p:sp>
            <p:nvSpPr>
              <p:cNvPr id="10" name="TextBox 10"/>
              <p:cNvSpPr txBox="1"/>
              <p:nvPr/>
            </p:nvSpPr>
            <p:spPr>
              <a:xfrm>
                <a:off x="0" y="-38100"/>
                <a:ext cx="8296205" cy="1283368"/>
              </a:xfrm>
              <a:prstGeom prst="rect">
                <a:avLst/>
              </a:prstGeom>
            </p:spPr>
            <p:txBody>
              <a:bodyPr lIns="12700" tIns="12700" rIns="12700" bIns="12700" rtlCol="0" anchor="ctr"/>
              <a:lstStyle/>
              <a:p>
                <a:pPr marL="0" lvl="0" indent="0" algn="ctr">
                  <a:lnSpc>
                    <a:spcPts val="2116"/>
                  </a:lnSpc>
                  <a:spcBef>
                    <a:spcPct val="0"/>
                  </a:spcBef>
                </a:pPr>
                <a:r>
                  <a:rPr lang="en-US" sz="1439" u="none" strike="noStrike" spc="211">
                    <a:solidFill>
                      <a:srgbClr val="211F1C"/>
                    </a:solidFill>
                    <a:latin typeface="Nunito Sans Expanded Semi-Bold"/>
                  </a:rPr>
                  <a:t>BORCELLE</a:t>
                </a:r>
              </a:p>
            </p:txBody>
          </p:sp>
        </p:grpSp>
        <p:sp>
          <p:nvSpPr>
            <p:cNvPr id="11" name="Freeform 11"/>
            <p:cNvSpPr/>
            <p:nvPr/>
          </p:nvSpPr>
          <p:spPr>
            <a:xfrm>
              <a:off x="3233807" y="116532"/>
              <a:ext cx="341941" cy="341941"/>
            </a:xfrm>
            <a:custGeom>
              <a:avLst/>
              <a:gdLst/>
              <a:ahLst/>
              <a:cxnLst/>
              <a:rect l="l" t="t" r="r" b="b"/>
              <a:pathLst>
                <a:path w="341941" h="341941">
                  <a:moveTo>
                    <a:pt x="0" y="0"/>
                  </a:moveTo>
                  <a:lnTo>
                    <a:pt x="341942" y="0"/>
                  </a:lnTo>
                  <a:lnTo>
                    <a:pt x="341942" y="341942"/>
                  </a:lnTo>
                  <a:lnTo>
                    <a:pt x="0" y="3419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Freeform 12"/>
            <p:cNvSpPr/>
            <p:nvPr/>
          </p:nvSpPr>
          <p:spPr>
            <a:xfrm>
              <a:off x="265087" y="118039"/>
              <a:ext cx="341941" cy="341941"/>
            </a:xfrm>
            <a:custGeom>
              <a:avLst/>
              <a:gdLst/>
              <a:ahLst/>
              <a:cxnLst/>
              <a:rect l="l" t="t" r="r" b="b"/>
              <a:pathLst>
                <a:path w="341941" h="341941">
                  <a:moveTo>
                    <a:pt x="0" y="0"/>
                  </a:moveTo>
                  <a:lnTo>
                    <a:pt x="341941" y="0"/>
                  </a:lnTo>
                  <a:lnTo>
                    <a:pt x="341941" y="341941"/>
                  </a:lnTo>
                  <a:lnTo>
                    <a:pt x="0" y="3419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grpSp>
        <p:nvGrpSpPr>
          <p:cNvPr id="13" name="Group 13"/>
          <p:cNvGrpSpPr/>
          <p:nvPr/>
        </p:nvGrpSpPr>
        <p:grpSpPr>
          <a:xfrm>
            <a:off x="3879846" y="9043238"/>
            <a:ext cx="1066053" cy="432385"/>
            <a:chOff x="0" y="0"/>
            <a:chExt cx="3070231" cy="1245268"/>
          </a:xfrm>
        </p:grpSpPr>
        <p:sp>
          <p:nvSpPr>
            <p:cNvPr id="14" name="Freeform 14"/>
            <p:cNvSpPr/>
            <p:nvPr/>
          </p:nvSpPr>
          <p:spPr>
            <a:xfrm>
              <a:off x="0" y="0"/>
              <a:ext cx="3070231" cy="1245268"/>
            </a:xfrm>
            <a:custGeom>
              <a:avLst/>
              <a:gdLst/>
              <a:ahLst/>
              <a:cxnLst/>
              <a:rect l="l" t="t" r="r" b="b"/>
              <a:pathLst>
                <a:path w="3070231" h="1245268">
                  <a:moveTo>
                    <a:pt x="225129" y="0"/>
                  </a:moveTo>
                  <a:lnTo>
                    <a:pt x="2845102" y="0"/>
                  </a:lnTo>
                  <a:cubicBezTo>
                    <a:pt x="2969438" y="0"/>
                    <a:pt x="3070231" y="100794"/>
                    <a:pt x="3070231" y="225129"/>
                  </a:cubicBezTo>
                  <a:lnTo>
                    <a:pt x="3070231" y="1020139"/>
                  </a:lnTo>
                  <a:cubicBezTo>
                    <a:pt x="3070231" y="1144474"/>
                    <a:pt x="2969438" y="1245268"/>
                    <a:pt x="2845102" y="1245268"/>
                  </a:cubicBezTo>
                  <a:lnTo>
                    <a:pt x="225129" y="1245268"/>
                  </a:lnTo>
                  <a:cubicBezTo>
                    <a:pt x="100794" y="1245268"/>
                    <a:pt x="0" y="1144474"/>
                    <a:pt x="0" y="1020139"/>
                  </a:cubicBezTo>
                  <a:lnTo>
                    <a:pt x="0" y="225129"/>
                  </a:lnTo>
                  <a:cubicBezTo>
                    <a:pt x="0" y="100794"/>
                    <a:pt x="100794" y="0"/>
                    <a:pt x="225129" y="0"/>
                  </a:cubicBezTo>
                  <a:close/>
                </a:path>
              </a:pathLst>
            </a:custGeom>
            <a:solidFill>
              <a:srgbClr val="F1F1F1"/>
            </a:solidFill>
            <a:ln w="9525" cap="rnd">
              <a:solidFill>
                <a:srgbClr val="000000"/>
              </a:solidFill>
              <a:prstDash val="solid"/>
              <a:round/>
            </a:ln>
          </p:spPr>
          <p:txBody>
            <a:bodyPr/>
            <a:lstStyle/>
            <a:p>
              <a:endParaRPr lang="en-US"/>
            </a:p>
          </p:txBody>
        </p:sp>
        <p:sp>
          <p:nvSpPr>
            <p:cNvPr id="15" name="TextBox 15"/>
            <p:cNvSpPr txBox="1"/>
            <p:nvPr/>
          </p:nvSpPr>
          <p:spPr>
            <a:xfrm>
              <a:off x="0" y="-38100"/>
              <a:ext cx="3070231" cy="1283368"/>
            </a:xfrm>
            <a:prstGeom prst="rect">
              <a:avLst/>
            </a:prstGeom>
          </p:spPr>
          <p:txBody>
            <a:bodyPr lIns="12700" tIns="12700" rIns="12700" bIns="12700" rtlCol="0" anchor="ctr"/>
            <a:lstStyle/>
            <a:p>
              <a:pPr marL="0" lvl="0" indent="0" algn="ctr">
                <a:lnSpc>
                  <a:spcPts val="2116"/>
                </a:lnSpc>
                <a:spcBef>
                  <a:spcPct val="0"/>
                </a:spcBef>
              </a:pPr>
              <a:r>
                <a:rPr lang="en-US" sz="1439" spc="211">
                  <a:solidFill>
                    <a:srgbClr val="211F1C"/>
                  </a:solidFill>
                  <a:latin typeface="Nunito Sans Expanded Semi-Bold"/>
                </a:rPr>
                <a:t>4/11</a:t>
              </a:r>
            </a:p>
          </p:txBody>
        </p:sp>
      </p:grpSp>
      <p:sp>
        <p:nvSpPr>
          <p:cNvPr id="16" name="TextBox 16"/>
          <p:cNvSpPr txBox="1"/>
          <p:nvPr/>
        </p:nvSpPr>
        <p:spPr>
          <a:xfrm>
            <a:off x="809625" y="1588766"/>
            <a:ext cx="9585735" cy="2180170"/>
          </a:xfrm>
          <a:prstGeom prst="rect">
            <a:avLst/>
          </a:prstGeom>
        </p:spPr>
        <p:txBody>
          <a:bodyPr lIns="0" tIns="0" rIns="0" bIns="0" rtlCol="0" anchor="t">
            <a:spAutoFit/>
          </a:bodyPr>
          <a:lstStyle/>
          <a:p>
            <a:pPr algn="l">
              <a:lnSpc>
                <a:spcPts val="8475"/>
              </a:lnSpc>
            </a:pPr>
            <a:r>
              <a:rPr lang="en-US" sz="8392">
                <a:solidFill>
                  <a:srgbClr val="211F1C"/>
                </a:solidFill>
                <a:latin typeface="Anton"/>
              </a:rPr>
              <a:t>REASONS FOR CHOOSING THE TOPIC</a:t>
            </a:r>
          </a:p>
        </p:txBody>
      </p:sp>
      <p:sp>
        <p:nvSpPr>
          <p:cNvPr id="17" name="TextBox 17"/>
          <p:cNvSpPr txBox="1"/>
          <p:nvPr/>
        </p:nvSpPr>
        <p:spPr>
          <a:xfrm>
            <a:off x="809625" y="4121361"/>
            <a:ext cx="12507625" cy="1655385"/>
          </a:xfrm>
          <a:prstGeom prst="rect">
            <a:avLst/>
          </a:prstGeom>
        </p:spPr>
        <p:txBody>
          <a:bodyPr lIns="0" tIns="0" rIns="0" bIns="0" rtlCol="0" anchor="t">
            <a:spAutoFit/>
          </a:bodyPr>
          <a:lstStyle/>
          <a:p>
            <a:pPr marL="0" lvl="0" indent="0" algn="l">
              <a:lnSpc>
                <a:spcPts val="3350"/>
              </a:lnSpc>
              <a:spcBef>
                <a:spcPct val="0"/>
              </a:spcBef>
            </a:pPr>
            <a:r>
              <a:rPr lang="en-US" sz="2279">
                <a:solidFill>
                  <a:srgbClr val="211F1C"/>
                </a:solidFill>
                <a:latin typeface="Roboto Mono"/>
              </a:rPr>
              <a:t>In this context, the project to build a clothing website not only aims to create a user-friendly and easy-to-use interface but also emphasizes providing quality products and customer service. Dedicated customer care and the safest and most convenient online shopping experience.</a:t>
            </a:r>
          </a:p>
        </p:txBody>
      </p:sp>
      <p:sp>
        <p:nvSpPr>
          <p:cNvPr id="18" name="TextBox 18"/>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19" name="TextBox 19"/>
          <p:cNvSpPr txBox="1"/>
          <p:nvPr/>
        </p:nvSpPr>
        <p:spPr>
          <a:xfrm>
            <a:off x="809625" y="6267673"/>
            <a:ext cx="12507625" cy="2493585"/>
          </a:xfrm>
          <a:prstGeom prst="rect">
            <a:avLst/>
          </a:prstGeom>
        </p:spPr>
        <p:txBody>
          <a:bodyPr lIns="0" tIns="0" rIns="0" bIns="0" rtlCol="0" anchor="t">
            <a:spAutoFit/>
          </a:bodyPr>
          <a:lstStyle/>
          <a:p>
            <a:pPr marL="0" lvl="0" indent="0" algn="l">
              <a:lnSpc>
                <a:spcPts val="3350"/>
              </a:lnSpc>
              <a:spcBef>
                <a:spcPct val="0"/>
              </a:spcBef>
            </a:pPr>
            <a:r>
              <a:rPr lang="en-US" sz="2279">
                <a:solidFill>
                  <a:srgbClr val="211F1C"/>
                </a:solidFill>
                <a:latin typeface="Roboto Mono"/>
              </a:rPr>
              <a:t>Building a clothing website is not simply about product presentation, but also requires a delicate combination of user-friendly design, smooth shopping experience, and product management system. flexible products. Every smallest detail, from product display to payment process, needs to be carefully considered to create the best shopping experience for users.</a:t>
            </a:r>
          </a:p>
        </p:txBody>
      </p:sp>
    </p:spTree>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78504"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809625" y="3227809"/>
            <a:ext cx="8334375" cy="2607163"/>
          </a:xfrm>
          <a:custGeom>
            <a:avLst/>
            <a:gdLst/>
            <a:ahLst/>
            <a:cxnLst/>
            <a:rect l="l" t="t" r="r" b="b"/>
            <a:pathLst>
              <a:path w="8334375" h="2607163">
                <a:moveTo>
                  <a:pt x="0" y="0"/>
                </a:moveTo>
                <a:lnTo>
                  <a:pt x="8334375" y="0"/>
                </a:lnTo>
                <a:lnTo>
                  <a:pt x="8334375" y="2607163"/>
                </a:lnTo>
                <a:lnTo>
                  <a:pt x="0" y="2607163"/>
                </a:lnTo>
                <a:lnTo>
                  <a:pt x="0" y="0"/>
                </a:lnTo>
                <a:close/>
              </a:path>
            </a:pathLst>
          </a:custGeom>
          <a:blipFill>
            <a:blip r:embed="rId6"/>
            <a:stretch>
              <a:fillRect/>
            </a:stretch>
          </a:blipFill>
        </p:spPr>
        <p:txBody>
          <a:bodyPr/>
          <a:lstStyle/>
          <a:p>
            <a:endParaRPr lang="en-US"/>
          </a:p>
        </p:txBody>
      </p:sp>
      <p:sp>
        <p:nvSpPr>
          <p:cNvPr id="7" name="Freeform 7"/>
          <p:cNvSpPr/>
          <p:nvPr/>
        </p:nvSpPr>
        <p:spPr>
          <a:xfrm>
            <a:off x="9659780" y="3227809"/>
            <a:ext cx="8334375" cy="1102702"/>
          </a:xfrm>
          <a:custGeom>
            <a:avLst/>
            <a:gdLst/>
            <a:ahLst/>
            <a:cxnLst/>
            <a:rect l="l" t="t" r="r" b="b"/>
            <a:pathLst>
              <a:path w="8334375" h="1102702">
                <a:moveTo>
                  <a:pt x="0" y="0"/>
                </a:moveTo>
                <a:lnTo>
                  <a:pt x="8334375" y="0"/>
                </a:lnTo>
                <a:lnTo>
                  <a:pt x="8334375" y="1102702"/>
                </a:lnTo>
                <a:lnTo>
                  <a:pt x="0" y="1102702"/>
                </a:lnTo>
                <a:lnTo>
                  <a:pt x="0" y="0"/>
                </a:lnTo>
                <a:close/>
              </a:path>
            </a:pathLst>
          </a:custGeom>
          <a:blipFill>
            <a:blip r:embed="rId7"/>
            <a:stretch>
              <a:fillRect/>
            </a:stretch>
          </a:blipFill>
        </p:spPr>
        <p:txBody>
          <a:bodyPr/>
          <a:lstStyle/>
          <a:p>
            <a:endParaRPr lang="en-US"/>
          </a:p>
        </p:txBody>
      </p:sp>
      <p:sp>
        <p:nvSpPr>
          <p:cNvPr id="8" name="Freeform 8"/>
          <p:cNvSpPr/>
          <p:nvPr/>
        </p:nvSpPr>
        <p:spPr>
          <a:xfrm>
            <a:off x="809625" y="6868459"/>
            <a:ext cx="8334375" cy="1350596"/>
          </a:xfrm>
          <a:custGeom>
            <a:avLst/>
            <a:gdLst/>
            <a:ahLst/>
            <a:cxnLst/>
            <a:rect l="l" t="t" r="r" b="b"/>
            <a:pathLst>
              <a:path w="8334375" h="1350596">
                <a:moveTo>
                  <a:pt x="0" y="0"/>
                </a:moveTo>
                <a:lnTo>
                  <a:pt x="8334375" y="0"/>
                </a:lnTo>
                <a:lnTo>
                  <a:pt x="8334375" y="1350596"/>
                </a:lnTo>
                <a:lnTo>
                  <a:pt x="0" y="1350596"/>
                </a:lnTo>
                <a:lnTo>
                  <a:pt x="0" y="0"/>
                </a:lnTo>
                <a:close/>
              </a:path>
            </a:pathLst>
          </a:custGeom>
          <a:blipFill>
            <a:blip r:embed="rId8"/>
            <a:stretch>
              <a:fillRect/>
            </a:stretch>
          </a:blipFill>
        </p:spPr>
        <p:txBody>
          <a:bodyPr/>
          <a:lstStyle/>
          <a:p>
            <a:endParaRPr lang="en-US"/>
          </a:p>
        </p:txBody>
      </p:sp>
      <p:sp>
        <p:nvSpPr>
          <p:cNvPr id="9" name="Freeform 9"/>
          <p:cNvSpPr/>
          <p:nvPr/>
        </p:nvSpPr>
        <p:spPr>
          <a:xfrm>
            <a:off x="9669305" y="6868459"/>
            <a:ext cx="8334375" cy="2137019"/>
          </a:xfrm>
          <a:custGeom>
            <a:avLst/>
            <a:gdLst/>
            <a:ahLst/>
            <a:cxnLst/>
            <a:rect l="l" t="t" r="r" b="b"/>
            <a:pathLst>
              <a:path w="8334375" h="2137019">
                <a:moveTo>
                  <a:pt x="0" y="0"/>
                </a:moveTo>
                <a:lnTo>
                  <a:pt x="8334375" y="0"/>
                </a:lnTo>
                <a:lnTo>
                  <a:pt x="8334375" y="2137019"/>
                </a:lnTo>
                <a:lnTo>
                  <a:pt x="0" y="2137019"/>
                </a:lnTo>
                <a:lnTo>
                  <a:pt x="0" y="0"/>
                </a:lnTo>
                <a:close/>
              </a:path>
            </a:pathLst>
          </a:custGeom>
          <a:blipFill>
            <a:blip r:embed="rId9"/>
            <a:stretch>
              <a:fillRect/>
            </a:stretch>
          </a:blipFill>
        </p:spPr>
        <p:txBody>
          <a:bodyPr/>
          <a:lstStyle/>
          <a:p>
            <a:endParaRPr lang="en-US"/>
          </a:p>
        </p:txBody>
      </p:sp>
      <p:sp>
        <p:nvSpPr>
          <p:cNvPr id="10" name="TextBox 10"/>
          <p:cNvSpPr txBox="1"/>
          <p:nvPr/>
        </p:nvSpPr>
        <p:spPr>
          <a:xfrm>
            <a:off x="0" y="1496981"/>
            <a:ext cx="16982399"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5.2 TABLES CONTAINED IN THE DATABASE</a:t>
            </a:r>
          </a:p>
        </p:txBody>
      </p:sp>
      <p:sp>
        <p:nvSpPr>
          <p:cNvPr id="11" name="TextBox 11"/>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12" name="TextBox 12"/>
          <p:cNvSpPr txBox="1"/>
          <p:nvPr/>
        </p:nvSpPr>
        <p:spPr>
          <a:xfrm>
            <a:off x="809625" y="2615577"/>
            <a:ext cx="8334375" cy="5426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Admin</a:t>
            </a:r>
          </a:p>
        </p:txBody>
      </p:sp>
      <p:sp>
        <p:nvSpPr>
          <p:cNvPr id="13" name="TextBox 13"/>
          <p:cNvSpPr txBox="1"/>
          <p:nvPr/>
        </p:nvSpPr>
        <p:spPr>
          <a:xfrm>
            <a:off x="9659780" y="2615577"/>
            <a:ext cx="8343900" cy="5426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Admin roles</a:t>
            </a:r>
          </a:p>
        </p:txBody>
      </p:sp>
      <p:sp>
        <p:nvSpPr>
          <p:cNvPr id="14" name="TextBox 14"/>
          <p:cNvSpPr txBox="1"/>
          <p:nvPr/>
        </p:nvSpPr>
        <p:spPr>
          <a:xfrm>
            <a:off x="809625" y="6256227"/>
            <a:ext cx="8334375" cy="5426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Cart</a:t>
            </a:r>
          </a:p>
        </p:txBody>
      </p:sp>
      <p:sp>
        <p:nvSpPr>
          <p:cNvPr id="15" name="TextBox 15"/>
          <p:cNvSpPr txBox="1"/>
          <p:nvPr/>
        </p:nvSpPr>
        <p:spPr>
          <a:xfrm>
            <a:off x="9659780" y="6256227"/>
            <a:ext cx="8334375" cy="5426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Cart item</a:t>
            </a: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78504"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809625" y="5958095"/>
            <a:ext cx="8334375" cy="1350596"/>
          </a:xfrm>
          <a:custGeom>
            <a:avLst/>
            <a:gdLst/>
            <a:ahLst/>
            <a:cxnLst/>
            <a:rect l="l" t="t" r="r" b="b"/>
            <a:pathLst>
              <a:path w="8334375" h="1350596">
                <a:moveTo>
                  <a:pt x="0" y="0"/>
                </a:moveTo>
                <a:lnTo>
                  <a:pt x="8334375" y="0"/>
                </a:lnTo>
                <a:lnTo>
                  <a:pt x="8334375" y="1350596"/>
                </a:lnTo>
                <a:lnTo>
                  <a:pt x="0" y="1350596"/>
                </a:lnTo>
                <a:lnTo>
                  <a:pt x="0" y="0"/>
                </a:lnTo>
                <a:close/>
              </a:path>
            </a:pathLst>
          </a:custGeom>
          <a:blipFill>
            <a:blip r:embed="rId6"/>
            <a:stretch>
              <a:fillRect/>
            </a:stretch>
          </a:blipFill>
        </p:spPr>
        <p:txBody>
          <a:bodyPr/>
          <a:lstStyle/>
          <a:p>
            <a:endParaRPr lang="en-US"/>
          </a:p>
        </p:txBody>
      </p:sp>
      <p:sp>
        <p:nvSpPr>
          <p:cNvPr id="7" name="Freeform 7"/>
          <p:cNvSpPr/>
          <p:nvPr/>
        </p:nvSpPr>
        <p:spPr>
          <a:xfrm>
            <a:off x="809625" y="3256539"/>
            <a:ext cx="8334375" cy="1384788"/>
          </a:xfrm>
          <a:custGeom>
            <a:avLst/>
            <a:gdLst/>
            <a:ahLst/>
            <a:cxnLst/>
            <a:rect l="l" t="t" r="r" b="b"/>
            <a:pathLst>
              <a:path w="8334375" h="1384788">
                <a:moveTo>
                  <a:pt x="0" y="0"/>
                </a:moveTo>
                <a:lnTo>
                  <a:pt x="8334375" y="0"/>
                </a:lnTo>
                <a:lnTo>
                  <a:pt x="8334375" y="1384789"/>
                </a:lnTo>
                <a:lnTo>
                  <a:pt x="0" y="1384789"/>
                </a:lnTo>
                <a:lnTo>
                  <a:pt x="0" y="0"/>
                </a:lnTo>
                <a:close/>
              </a:path>
            </a:pathLst>
          </a:custGeom>
          <a:blipFill>
            <a:blip r:embed="rId7"/>
            <a:stretch>
              <a:fillRect/>
            </a:stretch>
          </a:blipFill>
        </p:spPr>
        <p:txBody>
          <a:bodyPr/>
          <a:lstStyle/>
          <a:p>
            <a:endParaRPr lang="en-US"/>
          </a:p>
        </p:txBody>
      </p:sp>
      <p:sp>
        <p:nvSpPr>
          <p:cNvPr id="8" name="Freeform 8"/>
          <p:cNvSpPr/>
          <p:nvPr/>
        </p:nvSpPr>
        <p:spPr>
          <a:xfrm>
            <a:off x="9659780" y="3256539"/>
            <a:ext cx="8334375" cy="4068885"/>
          </a:xfrm>
          <a:custGeom>
            <a:avLst/>
            <a:gdLst/>
            <a:ahLst/>
            <a:cxnLst/>
            <a:rect l="l" t="t" r="r" b="b"/>
            <a:pathLst>
              <a:path w="8334375" h="4068885">
                <a:moveTo>
                  <a:pt x="0" y="0"/>
                </a:moveTo>
                <a:lnTo>
                  <a:pt x="8334375" y="0"/>
                </a:lnTo>
                <a:lnTo>
                  <a:pt x="8334375" y="4068885"/>
                </a:lnTo>
                <a:lnTo>
                  <a:pt x="0" y="4068885"/>
                </a:lnTo>
                <a:lnTo>
                  <a:pt x="0" y="0"/>
                </a:lnTo>
                <a:close/>
              </a:path>
            </a:pathLst>
          </a:custGeom>
          <a:blipFill>
            <a:blip r:embed="rId8"/>
            <a:stretch>
              <a:fillRect/>
            </a:stretch>
          </a:blipFill>
        </p:spPr>
        <p:txBody>
          <a:bodyPr/>
          <a:lstStyle/>
          <a:p>
            <a:endParaRPr lang="en-US"/>
          </a:p>
        </p:txBody>
      </p:sp>
      <p:sp>
        <p:nvSpPr>
          <p:cNvPr id="9" name="TextBox 9"/>
          <p:cNvSpPr txBox="1"/>
          <p:nvPr/>
        </p:nvSpPr>
        <p:spPr>
          <a:xfrm>
            <a:off x="0" y="1496981"/>
            <a:ext cx="16982399"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5.2 TABLES CONTAINED IN THE DATABASE</a:t>
            </a:r>
          </a:p>
        </p:txBody>
      </p:sp>
      <p:sp>
        <p:nvSpPr>
          <p:cNvPr id="10" name="TextBox 10"/>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11" name="TextBox 11"/>
          <p:cNvSpPr txBox="1"/>
          <p:nvPr/>
        </p:nvSpPr>
        <p:spPr>
          <a:xfrm>
            <a:off x="809625" y="2615577"/>
            <a:ext cx="8334375" cy="5426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Category</a:t>
            </a:r>
          </a:p>
        </p:txBody>
      </p:sp>
      <p:sp>
        <p:nvSpPr>
          <p:cNvPr id="12" name="TextBox 12"/>
          <p:cNvSpPr txBox="1"/>
          <p:nvPr/>
        </p:nvSpPr>
        <p:spPr>
          <a:xfrm>
            <a:off x="9659780" y="2615577"/>
            <a:ext cx="8343900" cy="5426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Admin roles</a:t>
            </a:r>
          </a:p>
        </p:txBody>
      </p:sp>
      <p:sp>
        <p:nvSpPr>
          <p:cNvPr id="13" name="TextBox 13"/>
          <p:cNvSpPr txBox="1"/>
          <p:nvPr/>
        </p:nvSpPr>
        <p:spPr>
          <a:xfrm>
            <a:off x="809625" y="5193778"/>
            <a:ext cx="8334375" cy="5426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Customer roles</a:t>
            </a: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78504"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714375" y="3319770"/>
            <a:ext cx="8334375" cy="3479067"/>
          </a:xfrm>
          <a:custGeom>
            <a:avLst/>
            <a:gdLst/>
            <a:ahLst/>
            <a:cxnLst/>
            <a:rect l="l" t="t" r="r" b="b"/>
            <a:pathLst>
              <a:path w="8334375" h="3479067">
                <a:moveTo>
                  <a:pt x="0" y="0"/>
                </a:moveTo>
                <a:lnTo>
                  <a:pt x="8334375" y="0"/>
                </a:lnTo>
                <a:lnTo>
                  <a:pt x="8334375" y="3479068"/>
                </a:lnTo>
                <a:lnTo>
                  <a:pt x="0" y="3479068"/>
                </a:lnTo>
                <a:lnTo>
                  <a:pt x="0" y="0"/>
                </a:lnTo>
                <a:close/>
              </a:path>
            </a:pathLst>
          </a:custGeom>
          <a:blipFill>
            <a:blip r:embed="rId6"/>
            <a:stretch>
              <a:fillRect/>
            </a:stretch>
          </a:blipFill>
        </p:spPr>
        <p:txBody>
          <a:bodyPr/>
          <a:lstStyle/>
          <a:p>
            <a:endParaRPr lang="en-US"/>
          </a:p>
        </p:txBody>
      </p:sp>
      <p:sp>
        <p:nvSpPr>
          <p:cNvPr id="7" name="Freeform 7"/>
          <p:cNvSpPr/>
          <p:nvPr/>
        </p:nvSpPr>
        <p:spPr>
          <a:xfrm>
            <a:off x="9669305" y="3319770"/>
            <a:ext cx="8334375" cy="2111375"/>
          </a:xfrm>
          <a:custGeom>
            <a:avLst/>
            <a:gdLst/>
            <a:ahLst/>
            <a:cxnLst/>
            <a:rect l="l" t="t" r="r" b="b"/>
            <a:pathLst>
              <a:path w="8334375" h="2111375">
                <a:moveTo>
                  <a:pt x="0" y="0"/>
                </a:moveTo>
                <a:lnTo>
                  <a:pt x="8334375" y="0"/>
                </a:lnTo>
                <a:lnTo>
                  <a:pt x="8334375" y="2111375"/>
                </a:lnTo>
                <a:lnTo>
                  <a:pt x="0" y="2111375"/>
                </a:lnTo>
                <a:lnTo>
                  <a:pt x="0" y="0"/>
                </a:lnTo>
                <a:close/>
              </a:path>
            </a:pathLst>
          </a:custGeom>
          <a:blipFill>
            <a:blip r:embed="rId7"/>
            <a:stretch>
              <a:fillRect/>
            </a:stretch>
          </a:blipFill>
        </p:spPr>
        <p:txBody>
          <a:bodyPr/>
          <a:lstStyle/>
          <a:p>
            <a:endParaRPr lang="en-US"/>
          </a:p>
        </p:txBody>
      </p:sp>
      <p:sp>
        <p:nvSpPr>
          <p:cNvPr id="8" name="Freeform 8"/>
          <p:cNvSpPr/>
          <p:nvPr/>
        </p:nvSpPr>
        <p:spPr>
          <a:xfrm>
            <a:off x="714375" y="8139497"/>
            <a:ext cx="8334375" cy="940288"/>
          </a:xfrm>
          <a:custGeom>
            <a:avLst/>
            <a:gdLst/>
            <a:ahLst/>
            <a:cxnLst/>
            <a:rect l="l" t="t" r="r" b="b"/>
            <a:pathLst>
              <a:path w="8334375" h="940288">
                <a:moveTo>
                  <a:pt x="0" y="0"/>
                </a:moveTo>
                <a:lnTo>
                  <a:pt x="8334375" y="0"/>
                </a:lnTo>
                <a:lnTo>
                  <a:pt x="8334375" y="940288"/>
                </a:lnTo>
                <a:lnTo>
                  <a:pt x="0" y="940288"/>
                </a:lnTo>
                <a:lnTo>
                  <a:pt x="0" y="0"/>
                </a:lnTo>
                <a:close/>
              </a:path>
            </a:pathLst>
          </a:custGeom>
          <a:blipFill>
            <a:blip r:embed="rId8"/>
            <a:stretch>
              <a:fillRect/>
            </a:stretch>
          </a:blipFill>
        </p:spPr>
        <p:txBody>
          <a:bodyPr/>
          <a:lstStyle/>
          <a:p>
            <a:endParaRPr lang="en-US"/>
          </a:p>
        </p:txBody>
      </p:sp>
      <p:sp>
        <p:nvSpPr>
          <p:cNvPr id="9" name="TextBox 9"/>
          <p:cNvSpPr txBox="1"/>
          <p:nvPr/>
        </p:nvSpPr>
        <p:spPr>
          <a:xfrm>
            <a:off x="0" y="1496981"/>
            <a:ext cx="16982399"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5.2 TABLES CONTAINED IN THE DATABASE</a:t>
            </a:r>
          </a:p>
        </p:txBody>
      </p:sp>
      <p:sp>
        <p:nvSpPr>
          <p:cNvPr id="10" name="TextBox 10"/>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11" name="TextBox 11"/>
          <p:cNvSpPr txBox="1"/>
          <p:nvPr/>
        </p:nvSpPr>
        <p:spPr>
          <a:xfrm>
            <a:off x="714375" y="2615577"/>
            <a:ext cx="8334375" cy="5426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Order</a:t>
            </a:r>
          </a:p>
        </p:txBody>
      </p:sp>
      <p:sp>
        <p:nvSpPr>
          <p:cNvPr id="12" name="TextBox 12"/>
          <p:cNvSpPr txBox="1"/>
          <p:nvPr/>
        </p:nvSpPr>
        <p:spPr>
          <a:xfrm>
            <a:off x="9659780" y="2615577"/>
            <a:ext cx="8343900" cy="5426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Order detail</a:t>
            </a:r>
          </a:p>
        </p:txBody>
      </p:sp>
      <p:sp>
        <p:nvSpPr>
          <p:cNvPr id="13" name="TextBox 13"/>
          <p:cNvSpPr txBox="1"/>
          <p:nvPr/>
        </p:nvSpPr>
        <p:spPr>
          <a:xfrm>
            <a:off x="714375" y="7159762"/>
            <a:ext cx="8334375" cy="5426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Order voucher</a:t>
            </a: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78504"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714375" y="3336433"/>
            <a:ext cx="8334375" cy="2496038"/>
          </a:xfrm>
          <a:custGeom>
            <a:avLst/>
            <a:gdLst/>
            <a:ahLst/>
            <a:cxnLst/>
            <a:rect l="l" t="t" r="r" b="b"/>
            <a:pathLst>
              <a:path w="8334375" h="2496038">
                <a:moveTo>
                  <a:pt x="0" y="0"/>
                </a:moveTo>
                <a:lnTo>
                  <a:pt x="8334375" y="0"/>
                </a:lnTo>
                <a:lnTo>
                  <a:pt x="8334375" y="2496038"/>
                </a:lnTo>
                <a:lnTo>
                  <a:pt x="0" y="2496038"/>
                </a:lnTo>
                <a:lnTo>
                  <a:pt x="0" y="0"/>
                </a:lnTo>
                <a:close/>
              </a:path>
            </a:pathLst>
          </a:custGeom>
          <a:blipFill>
            <a:blip r:embed="rId6"/>
            <a:stretch>
              <a:fillRect/>
            </a:stretch>
          </a:blipFill>
        </p:spPr>
        <p:txBody>
          <a:bodyPr/>
          <a:lstStyle/>
          <a:p>
            <a:endParaRPr lang="en-US"/>
          </a:p>
        </p:txBody>
      </p:sp>
      <p:sp>
        <p:nvSpPr>
          <p:cNvPr id="7" name="Freeform 7"/>
          <p:cNvSpPr/>
          <p:nvPr/>
        </p:nvSpPr>
        <p:spPr>
          <a:xfrm>
            <a:off x="9659780" y="3336433"/>
            <a:ext cx="8334375" cy="1000125"/>
          </a:xfrm>
          <a:custGeom>
            <a:avLst/>
            <a:gdLst/>
            <a:ahLst/>
            <a:cxnLst/>
            <a:rect l="l" t="t" r="r" b="b"/>
            <a:pathLst>
              <a:path w="8334375" h="1000125">
                <a:moveTo>
                  <a:pt x="0" y="0"/>
                </a:moveTo>
                <a:lnTo>
                  <a:pt x="8334375" y="0"/>
                </a:lnTo>
                <a:lnTo>
                  <a:pt x="8334375" y="1000125"/>
                </a:lnTo>
                <a:lnTo>
                  <a:pt x="0" y="1000125"/>
                </a:lnTo>
                <a:lnTo>
                  <a:pt x="0" y="0"/>
                </a:lnTo>
                <a:close/>
              </a:path>
            </a:pathLst>
          </a:custGeom>
          <a:blipFill>
            <a:blip r:embed="rId7"/>
            <a:stretch>
              <a:fillRect/>
            </a:stretch>
          </a:blipFill>
        </p:spPr>
        <p:txBody>
          <a:bodyPr/>
          <a:lstStyle/>
          <a:p>
            <a:endParaRPr lang="en-US"/>
          </a:p>
        </p:txBody>
      </p:sp>
      <p:sp>
        <p:nvSpPr>
          <p:cNvPr id="8" name="Freeform 8"/>
          <p:cNvSpPr/>
          <p:nvPr/>
        </p:nvSpPr>
        <p:spPr>
          <a:xfrm>
            <a:off x="714375" y="6927532"/>
            <a:ext cx="8334375" cy="1290760"/>
          </a:xfrm>
          <a:custGeom>
            <a:avLst/>
            <a:gdLst/>
            <a:ahLst/>
            <a:cxnLst/>
            <a:rect l="l" t="t" r="r" b="b"/>
            <a:pathLst>
              <a:path w="8334375" h="1290760">
                <a:moveTo>
                  <a:pt x="0" y="0"/>
                </a:moveTo>
                <a:lnTo>
                  <a:pt x="8334375" y="0"/>
                </a:lnTo>
                <a:lnTo>
                  <a:pt x="8334375" y="1290760"/>
                </a:lnTo>
                <a:lnTo>
                  <a:pt x="0" y="1290760"/>
                </a:lnTo>
                <a:lnTo>
                  <a:pt x="0" y="0"/>
                </a:lnTo>
                <a:close/>
              </a:path>
            </a:pathLst>
          </a:custGeom>
          <a:blipFill>
            <a:blip r:embed="rId8"/>
            <a:stretch>
              <a:fillRect/>
            </a:stretch>
          </a:blipFill>
        </p:spPr>
        <p:txBody>
          <a:bodyPr/>
          <a:lstStyle/>
          <a:p>
            <a:endParaRPr lang="en-US"/>
          </a:p>
        </p:txBody>
      </p:sp>
      <p:sp>
        <p:nvSpPr>
          <p:cNvPr id="9" name="Freeform 9"/>
          <p:cNvSpPr/>
          <p:nvPr/>
        </p:nvSpPr>
        <p:spPr>
          <a:xfrm>
            <a:off x="9669305" y="6927532"/>
            <a:ext cx="8334375" cy="794971"/>
          </a:xfrm>
          <a:custGeom>
            <a:avLst/>
            <a:gdLst/>
            <a:ahLst/>
            <a:cxnLst/>
            <a:rect l="l" t="t" r="r" b="b"/>
            <a:pathLst>
              <a:path w="8334375" h="794971">
                <a:moveTo>
                  <a:pt x="0" y="0"/>
                </a:moveTo>
                <a:lnTo>
                  <a:pt x="8334375" y="0"/>
                </a:lnTo>
                <a:lnTo>
                  <a:pt x="8334375" y="794971"/>
                </a:lnTo>
                <a:lnTo>
                  <a:pt x="0" y="794971"/>
                </a:lnTo>
                <a:lnTo>
                  <a:pt x="0" y="0"/>
                </a:lnTo>
                <a:close/>
              </a:path>
            </a:pathLst>
          </a:custGeom>
          <a:blipFill>
            <a:blip r:embed="rId9"/>
            <a:stretch>
              <a:fillRect/>
            </a:stretch>
          </a:blipFill>
        </p:spPr>
        <p:txBody>
          <a:bodyPr/>
          <a:lstStyle/>
          <a:p>
            <a:endParaRPr lang="en-US"/>
          </a:p>
        </p:txBody>
      </p:sp>
      <p:sp>
        <p:nvSpPr>
          <p:cNvPr id="10" name="TextBox 10"/>
          <p:cNvSpPr txBox="1"/>
          <p:nvPr/>
        </p:nvSpPr>
        <p:spPr>
          <a:xfrm>
            <a:off x="0" y="1496981"/>
            <a:ext cx="16982399"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5.2 TABLES CONTAINED IN THE DATABASE</a:t>
            </a:r>
          </a:p>
        </p:txBody>
      </p:sp>
      <p:sp>
        <p:nvSpPr>
          <p:cNvPr id="11" name="TextBox 11"/>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12" name="TextBox 12"/>
          <p:cNvSpPr txBox="1"/>
          <p:nvPr/>
        </p:nvSpPr>
        <p:spPr>
          <a:xfrm>
            <a:off x="714375" y="2615577"/>
            <a:ext cx="8334375" cy="5426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Product</a:t>
            </a:r>
          </a:p>
        </p:txBody>
      </p:sp>
      <p:sp>
        <p:nvSpPr>
          <p:cNvPr id="13" name="TextBox 13"/>
          <p:cNvSpPr txBox="1"/>
          <p:nvPr/>
        </p:nvSpPr>
        <p:spPr>
          <a:xfrm>
            <a:off x="9659780" y="2615577"/>
            <a:ext cx="8343900" cy="5426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Product images</a:t>
            </a:r>
          </a:p>
        </p:txBody>
      </p:sp>
      <p:sp>
        <p:nvSpPr>
          <p:cNvPr id="14" name="TextBox 14"/>
          <p:cNvSpPr txBox="1"/>
          <p:nvPr/>
        </p:nvSpPr>
        <p:spPr>
          <a:xfrm>
            <a:off x="714375" y="6070596"/>
            <a:ext cx="8334375" cy="5426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Product size</a:t>
            </a:r>
          </a:p>
        </p:txBody>
      </p:sp>
      <p:sp>
        <p:nvSpPr>
          <p:cNvPr id="15" name="TextBox 15"/>
          <p:cNvSpPr txBox="1"/>
          <p:nvPr/>
        </p:nvSpPr>
        <p:spPr>
          <a:xfrm>
            <a:off x="9669305" y="6070596"/>
            <a:ext cx="8334375" cy="5426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Size</a:t>
            </a: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78504"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661075" y="3224862"/>
            <a:ext cx="8334375" cy="2923442"/>
          </a:xfrm>
          <a:custGeom>
            <a:avLst/>
            <a:gdLst/>
            <a:ahLst/>
            <a:cxnLst/>
            <a:rect l="l" t="t" r="r" b="b"/>
            <a:pathLst>
              <a:path w="8334375" h="2923442">
                <a:moveTo>
                  <a:pt x="0" y="0"/>
                </a:moveTo>
                <a:lnTo>
                  <a:pt x="8334375" y="0"/>
                </a:lnTo>
                <a:lnTo>
                  <a:pt x="8334375" y="2923443"/>
                </a:lnTo>
                <a:lnTo>
                  <a:pt x="0" y="2923443"/>
                </a:lnTo>
                <a:lnTo>
                  <a:pt x="0" y="0"/>
                </a:lnTo>
                <a:close/>
              </a:path>
            </a:pathLst>
          </a:custGeom>
          <a:blipFill>
            <a:blip r:embed="rId6"/>
            <a:stretch>
              <a:fillRect/>
            </a:stretch>
          </a:blipFill>
        </p:spPr>
        <p:txBody>
          <a:bodyPr/>
          <a:lstStyle/>
          <a:p>
            <a:endParaRPr lang="en-US"/>
          </a:p>
        </p:txBody>
      </p:sp>
      <p:sp>
        <p:nvSpPr>
          <p:cNvPr id="7" name="Freeform 7"/>
          <p:cNvSpPr/>
          <p:nvPr/>
        </p:nvSpPr>
        <p:spPr>
          <a:xfrm>
            <a:off x="9659780" y="3258448"/>
            <a:ext cx="8334375" cy="974481"/>
          </a:xfrm>
          <a:custGeom>
            <a:avLst/>
            <a:gdLst/>
            <a:ahLst/>
            <a:cxnLst/>
            <a:rect l="l" t="t" r="r" b="b"/>
            <a:pathLst>
              <a:path w="8334375" h="974481">
                <a:moveTo>
                  <a:pt x="0" y="0"/>
                </a:moveTo>
                <a:lnTo>
                  <a:pt x="8334375" y="0"/>
                </a:lnTo>
                <a:lnTo>
                  <a:pt x="8334375" y="974481"/>
                </a:lnTo>
                <a:lnTo>
                  <a:pt x="0" y="974481"/>
                </a:lnTo>
                <a:lnTo>
                  <a:pt x="0" y="0"/>
                </a:lnTo>
                <a:close/>
              </a:path>
            </a:pathLst>
          </a:custGeom>
          <a:blipFill>
            <a:blip r:embed="rId7"/>
            <a:stretch>
              <a:fillRect/>
            </a:stretch>
          </a:blipFill>
        </p:spPr>
        <p:txBody>
          <a:bodyPr/>
          <a:lstStyle/>
          <a:p>
            <a:endParaRPr lang="en-US"/>
          </a:p>
        </p:txBody>
      </p:sp>
      <p:sp>
        <p:nvSpPr>
          <p:cNvPr id="8" name="TextBox 8"/>
          <p:cNvSpPr txBox="1"/>
          <p:nvPr/>
        </p:nvSpPr>
        <p:spPr>
          <a:xfrm>
            <a:off x="0" y="1496981"/>
            <a:ext cx="16982399"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5.2 TABLES CONTAINED IN THE DATABASE</a:t>
            </a:r>
          </a:p>
        </p:txBody>
      </p:sp>
      <p:sp>
        <p:nvSpPr>
          <p:cNvPr id="9" name="TextBox 9"/>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10" name="TextBox 10"/>
          <p:cNvSpPr txBox="1"/>
          <p:nvPr/>
        </p:nvSpPr>
        <p:spPr>
          <a:xfrm>
            <a:off x="714375" y="2615577"/>
            <a:ext cx="8334375" cy="5426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Voucher</a:t>
            </a:r>
          </a:p>
        </p:txBody>
      </p:sp>
      <p:sp>
        <p:nvSpPr>
          <p:cNvPr id="11" name="TextBox 11"/>
          <p:cNvSpPr txBox="1"/>
          <p:nvPr/>
        </p:nvSpPr>
        <p:spPr>
          <a:xfrm>
            <a:off x="9659780" y="2615577"/>
            <a:ext cx="8343900" cy="5426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Voucher customer</a:t>
            </a: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78504"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4906978" y="904549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TextBox 7"/>
          <p:cNvSpPr txBox="1"/>
          <p:nvPr/>
        </p:nvSpPr>
        <p:spPr>
          <a:xfrm>
            <a:off x="2144165" y="1374852"/>
            <a:ext cx="13401656"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6. USER INTERFACE</a:t>
            </a:r>
          </a:p>
        </p:txBody>
      </p:sp>
      <p:sp>
        <p:nvSpPr>
          <p:cNvPr id="8" name="TextBox 8"/>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9" name="TextBox 9"/>
          <p:cNvSpPr txBox="1"/>
          <p:nvPr/>
        </p:nvSpPr>
        <p:spPr>
          <a:xfrm>
            <a:off x="809625" y="2615577"/>
            <a:ext cx="17478375" cy="5426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6.1 User interface for customers</a:t>
            </a:r>
          </a:p>
        </p:txBody>
      </p:sp>
      <p:sp>
        <p:nvSpPr>
          <p:cNvPr id="10" name="TextBox 10"/>
          <p:cNvSpPr txBox="1"/>
          <p:nvPr/>
        </p:nvSpPr>
        <p:spPr>
          <a:xfrm>
            <a:off x="809625" y="3510533"/>
            <a:ext cx="17478375" cy="5426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6.2 User interface for administrator </a:t>
            </a: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78504"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4906978" y="904549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3079150" y="3482202"/>
            <a:ext cx="11710171" cy="6689810"/>
          </a:xfrm>
          <a:custGeom>
            <a:avLst/>
            <a:gdLst/>
            <a:ahLst/>
            <a:cxnLst/>
            <a:rect l="l" t="t" r="r" b="b"/>
            <a:pathLst>
              <a:path w="11710171" h="6689810">
                <a:moveTo>
                  <a:pt x="0" y="0"/>
                </a:moveTo>
                <a:lnTo>
                  <a:pt x="11710170" y="0"/>
                </a:lnTo>
                <a:lnTo>
                  <a:pt x="11710170" y="6689810"/>
                </a:lnTo>
                <a:lnTo>
                  <a:pt x="0" y="6689810"/>
                </a:lnTo>
                <a:lnTo>
                  <a:pt x="0" y="0"/>
                </a:lnTo>
                <a:close/>
              </a:path>
            </a:pathLst>
          </a:custGeom>
          <a:blipFill>
            <a:blip r:embed="rId8"/>
            <a:stretch>
              <a:fillRect/>
            </a:stretch>
          </a:blipFill>
        </p:spPr>
        <p:txBody>
          <a:bodyPr/>
          <a:lstStyle/>
          <a:p>
            <a:endParaRPr lang="en-US"/>
          </a:p>
        </p:txBody>
      </p:sp>
      <p:sp>
        <p:nvSpPr>
          <p:cNvPr id="8" name="TextBox 8"/>
          <p:cNvSpPr txBox="1"/>
          <p:nvPr/>
        </p:nvSpPr>
        <p:spPr>
          <a:xfrm>
            <a:off x="0" y="1374852"/>
            <a:ext cx="15545821"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6.1 USER INTERFACE FOR CUSTOMERS</a:t>
            </a:r>
          </a:p>
        </p:txBody>
      </p:sp>
      <p:sp>
        <p:nvSpPr>
          <p:cNvPr id="9" name="TextBox 9"/>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10" name="TextBox 10"/>
          <p:cNvSpPr txBox="1"/>
          <p:nvPr/>
        </p:nvSpPr>
        <p:spPr>
          <a:xfrm>
            <a:off x="5849045" y="2769485"/>
            <a:ext cx="5671485" cy="396884"/>
          </a:xfrm>
          <a:prstGeom prst="rect">
            <a:avLst/>
          </a:prstGeom>
        </p:spPr>
        <p:txBody>
          <a:bodyPr lIns="0" tIns="0" rIns="0" bIns="0" rtlCol="0" anchor="t">
            <a:spAutoFit/>
          </a:bodyPr>
          <a:lstStyle/>
          <a:p>
            <a:pPr marL="0" lvl="0" indent="0" algn="l">
              <a:lnSpc>
                <a:spcPts val="3373"/>
              </a:lnSpc>
              <a:spcBef>
                <a:spcPct val="0"/>
              </a:spcBef>
            </a:pPr>
            <a:r>
              <a:rPr lang="en-US" sz="2294">
                <a:solidFill>
                  <a:srgbClr val="211F1C"/>
                </a:solidFill>
                <a:latin typeface="Roboto Mono"/>
              </a:rPr>
              <a:t> Login and registration page</a:t>
            </a:r>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78504"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4906978" y="904549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2818944" y="3452320"/>
            <a:ext cx="11963758" cy="6834680"/>
          </a:xfrm>
          <a:custGeom>
            <a:avLst/>
            <a:gdLst/>
            <a:ahLst/>
            <a:cxnLst/>
            <a:rect l="l" t="t" r="r" b="b"/>
            <a:pathLst>
              <a:path w="11963758" h="6834680">
                <a:moveTo>
                  <a:pt x="0" y="0"/>
                </a:moveTo>
                <a:lnTo>
                  <a:pt x="11963757" y="0"/>
                </a:lnTo>
                <a:lnTo>
                  <a:pt x="11963757" y="6834680"/>
                </a:lnTo>
                <a:lnTo>
                  <a:pt x="0" y="6834680"/>
                </a:lnTo>
                <a:lnTo>
                  <a:pt x="0" y="0"/>
                </a:lnTo>
                <a:close/>
              </a:path>
            </a:pathLst>
          </a:custGeom>
          <a:blipFill>
            <a:blip r:embed="rId8"/>
            <a:stretch>
              <a:fillRect/>
            </a:stretch>
          </a:blipFill>
        </p:spPr>
        <p:txBody>
          <a:bodyPr/>
          <a:lstStyle/>
          <a:p>
            <a:endParaRPr lang="en-US"/>
          </a:p>
        </p:txBody>
      </p:sp>
      <p:sp>
        <p:nvSpPr>
          <p:cNvPr id="8" name="TextBox 8"/>
          <p:cNvSpPr txBox="1"/>
          <p:nvPr/>
        </p:nvSpPr>
        <p:spPr>
          <a:xfrm>
            <a:off x="0" y="1374852"/>
            <a:ext cx="15545821"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6.1 USER INTERFACE FOR CUSTOMERS</a:t>
            </a:r>
          </a:p>
        </p:txBody>
      </p:sp>
      <p:sp>
        <p:nvSpPr>
          <p:cNvPr id="9" name="TextBox 9"/>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10" name="TextBox 10"/>
          <p:cNvSpPr txBox="1"/>
          <p:nvPr/>
        </p:nvSpPr>
        <p:spPr>
          <a:xfrm>
            <a:off x="3079150" y="2763560"/>
            <a:ext cx="11710171" cy="389685"/>
          </a:xfrm>
          <a:prstGeom prst="rect">
            <a:avLst/>
          </a:prstGeom>
        </p:spPr>
        <p:txBody>
          <a:bodyPr lIns="0" tIns="0" rIns="0" bIns="0" rtlCol="0" anchor="t">
            <a:spAutoFit/>
          </a:bodyPr>
          <a:lstStyle/>
          <a:p>
            <a:pPr marL="0" lvl="0" indent="0" algn="ctr">
              <a:lnSpc>
                <a:spcPts val="3201"/>
              </a:lnSpc>
              <a:spcBef>
                <a:spcPct val="0"/>
              </a:spcBef>
            </a:pPr>
            <a:r>
              <a:rPr lang="en-US" sz="2177">
                <a:solidFill>
                  <a:srgbClr val="211F1C"/>
                </a:solidFill>
                <a:latin typeface="Roboto Mono"/>
              </a:rPr>
              <a:t>Forgot password page</a:t>
            </a:r>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78504"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30931" y="3014787"/>
            <a:ext cx="5275003" cy="3018925"/>
          </a:xfrm>
          <a:custGeom>
            <a:avLst/>
            <a:gdLst/>
            <a:ahLst/>
            <a:cxnLst/>
            <a:rect l="l" t="t" r="r" b="b"/>
            <a:pathLst>
              <a:path w="5275003" h="3018925">
                <a:moveTo>
                  <a:pt x="0" y="0"/>
                </a:moveTo>
                <a:lnTo>
                  <a:pt x="5275003" y="0"/>
                </a:lnTo>
                <a:lnTo>
                  <a:pt x="5275003" y="3018924"/>
                </a:lnTo>
                <a:lnTo>
                  <a:pt x="0" y="3018924"/>
                </a:lnTo>
                <a:lnTo>
                  <a:pt x="0" y="0"/>
                </a:lnTo>
                <a:close/>
              </a:path>
            </a:pathLst>
          </a:custGeom>
          <a:blipFill>
            <a:blip r:embed="rId6"/>
            <a:stretch>
              <a:fillRect/>
            </a:stretch>
          </a:blipFill>
        </p:spPr>
        <p:txBody>
          <a:bodyPr/>
          <a:lstStyle/>
          <a:p>
            <a:endParaRPr lang="en-US"/>
          </a:p>
        </p:txBody>
      </p:sp>
      <p:sp>
        <p:nvSpPr>
          <p:cNvPr id="7" name="Freeform 7"/>
          <p:cNvSpPr/>
          <p:nvPr/>
        </p:nvSpPr>
        <p:spPr>
          <a:xfrm>
            <a:off x="6133638" y="3020197"/>
            <a:ext cx="5275003" cy="3013515"/>
          </a:xfrm>
          <a:custGeom>
            <a:avLst/>
            <a:gdLst/>
            <a:ahLst/>
            <a:cxnLst/>
            <a:rect l="l" t="t" r="r" b="b"/>
            <a:pathLst>
              <a:path w="5275003" h="3013515">
                <a:moveTo>
                  <a:pt x="0" y="0"/>
                </a:moveTo>
                <a:lnTo>
                  <a:pt x="5275003" y="0"/>
                </a:lnTo>
                <a:lnTo>
                  <a:pt x="5275003" y="3013514"/>
                </a:lnTo>
                <a:lnTo>
                  <a:pt x="0" y="3013514"/>
                </a:lnTo>
                <a:lnTo>
                  <a:pt x="0" y="0"/>
                </a:lnTo>
                <a:close/>
              </a:path>
            </a:pathLst>
          </a:custGeom>
          <a:blipFill>
            <a:blip r:embed="rId7"/>
            <a:stretch>
              <a:fillRect/>
            </a:stretch>
          </a:blipFill>
        </p:spPr>
        <p:txBody>
          <a:bodyPr/>
          <a:lstStyle/>
          <a:p>
            <a:endParaRPr lang="en-US"/>
          </a:p>
        </p:txBody>
      </p:sp>
      <p:sp>
        <p:nvSpPr>
          <p:cNvPr id="8" name="Freeform 8"/>
          <p:cNvSpPr/>
          <p:nvPr/>
        </p:nvSpPr>
        <p:spPr>
          <a:xfrm>
            <a:off x="12037291" y="3020197"/>
            <a:ext cx="5275003" cy="3018925"/>
          </a:xfrm>
          <a:custGeom>
            <a:avLst/>
            <a:gdLst/>
            <a:ahLst/>
            <a:cxnLst/>
            <a:rect l="l" t="t" r="r" b="b"/>
            <a:pathLst>
              <a:path w="5275003" h="3018925">
                <a:moveTo>
                  <a:pt x="0" y="0"/>
                </a:moveTo>
                <a:lnTo>
                  <a:pt x="5275003" y="0"/>
                </a:lnTo>
                <a:lnTo>
                  <a:pt x="5275003" y="3018925"/>
                </a:lnTo>
                <a:lnTo>
                  <a:pt x="0" y="3018925"/>
                </a:lnTo>
                <a:lnTo>
                  <a:pt x="0" y="0"/>
                </a:lnTo>
                <a:close/>
              </a:path>
            </a:pathLst>
          </a:custGeom>
          <a:blipFill>
            <a:blip r:embed="rId8"/>
            <a:stretch>
              <a:fillRect/>
            </a:stretch>
          </a:blipFill>
        </p:spPr>
        <p:txBody>
          <a:bodyPr/>
          <a:lstStyle/>
          <a:p>
            <a:endParaRPr lang="en-US"/>
          </a:p>
        </p:txBody>
      </p:sp>
      <p:sp>
        <p:nvSpPr>
          <p:cNvPr id="9" name="Freeform 9"/>
          <p:cNvSpPr/>
          <p:nvPr/>
        </p:nvSpPr>
        <p:spPr>
          <a:xfrm>
            <a:off x="231877" y="6687715"/>
            <a:ext cx="5274057" cy="3018383"/>
          </a:xfrm>
          <a:custGeom>
            <a:avLst/>
            <a:gdLst/>
            <a:ahLst/>
            <a:cxnLst/>
            <a:rect l="l" t="t" r="r" b="b"/>
            <a:pathLst>
              <a:path w="5274057" h="3018383">
                <a:moveTo>
                  <a:pt x="0" y="0"/>
                </a:moveTo>
                <a:lnTo>
                  <a:pt x="5274057" y="0"/>
                </a:lnTo>
                <a:lnTo>
                  <a:pt x="5274057" y="3018383"/>
                </a:lnTo>
                <a:lnTo>
                  <a:pt x="0" y="3018383"/>
                </a:lnTo>
                <a:lnTo>
                  <a:pt x="0" y="0"/>
                </a:lnTo>
                <a:close/>
              </a:path>
            </a:pathLst>
          </a:custGeom>
          <a:blipFill>
            <a:blip r:embed="rId9"/>
            <a:stretch>
              <a:fillRect/>
            </a:stretch>
          </a:blipFill>
        </p:spPr>
        <p:txBody>
          <a:bodyPr/>
          <a:lstStyle/>
          <a:p>
            <a:endParaRPr lang="en-US"/>
          </a:p>
        </p:txBody>
      </p:sp>
      <p:sp>
        <p:nvSpPr>
          <p:cNvPr id="10" name="Freeform 10"/>
          <p:cNvSpPr/>
          <p:nvPr/>
        </p:nvSpPr>
        <p:spPr>
          <a:xfrm>
            <a:off x="6133638" y="6687715"/>
            <a:ext cx="5275003" cy="3018925"/>
          </a:xfrm>
          <a:custGeom>
            <a:avLst/>
            <a:gdLst/>
            <a:ahLst/>
            <a:cxnLst/>
            <a:rect l="l" t="t" r="r" b="b"/>
            <a:pathLst>
              <a:path w="5275003" h="3018925">
                <a:moveTo>
                  <a:pt x="0" y="0"/>
                </a:moveTo>
                <a:lnTo>
                  <a:pt x="5275003" y="0"/>
                </a:lnTo>
                <a:lnTo>
                  <a:pt x="5275003" y="3018925"/>
                </a:lnTo>
                <a:lnTo>
                  <a:pt x="0" y="3018925"/>
                </a:lnTo>
                <a:lnTo>
                  <a:pt x="0" y="0"/>
                </a:lnTo>
                <a:close/>
              </a:path>
            </a:pathLst>
          </a:custGeom>
          <a:blipFill>
            <a:blip r:embed="rId10"/>
            <a:stretch>
              <a:fillRect/>
            </a:stretch>
          </a:blipFill>
        </p:spPr>
        <p:txBody>
          <a:bodyPr/>
          <a:lstStyle/>
          <a:p>
            <a:endParaRPr lang="en-US"/>
          </a:p>
        </p:txBody>
      </p:sp>
      <p:sp>
        <p:nvSpPr>
          <p:cNvPr id="11" name="Freeform 11"/>
          <p:cNvSpPr/>
          <p:nvPr/>
        </p:nvSpPr>
        <p:spPr>
          <a:xfrm>
            <a:off x="12126893" y="6744314"/>
            <a:ext cx="5185401" cy="2962326"/>
          </a:xfrm>
          <a:custGeom>
            <a:avLst/>
            <a:gdLst/>
            <a:ahLst/>
            <a:cxnLst/>
            <a:rect l="l" t="t" r="r" b="b"/>
            <a:pathLst>
              <a:path w="5185401" h="2962326">
                <a:moveTo>
                  <a:pt x="0" y="0"/>
                </a:moveTo>
                <a:lnTo>
                  <a:pt x="5185401" y="0"/>
                </a:lnTo>
                <a:lnTo>
                  <a:pt x="5185401" y="2962326"/>
                </a:lnTo>
                <a:lnTo>
                  <a:pt x="0" y="2962326"/>
                </a:lnTo>
                <a:lnTo>
                  <a:pt x="0" y="0"/>
                </a:lnTo>
                <a:close/>
              </a:path>
            </a:pathLst>
          </a:custGeom>
          <a:blipFill>
            <a:blip r:embed="rId11"/>
            <a:stretch>
              <a:fillRect/>
            </a:stretch>
          </a:blipFill>
        </p:spPr>
        <p:txBody>
          <a:bodyPr/>
          <a:lstStyle/>
          <a:p>
            <a:endParaRPr lang="en-US"/>
          </a:p>
        </p:txBody>
      </p:sp>
      <p:sp>
        <p:nvSpPr>
          <p:cNvPr id="12" name="TextBox 12"/>
          <p:cNvSpPr txBox="1"/>
          <p:nvPr/>
        </p:nvSpPr>
        <p:spPr>
          <a:xfrm>
            <a:off x="0" y="1374852"/>
            <a:ext cx="15545821"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6.1 USER INTERFACE FOR CUSTOMERS</a:t>
            </a:r>
          </a:p>
        </p:txBody>
      </p:sp>
      <p:sp>
        <p:nvSpPr>
          <p:cNvPr id="13" name="TextBox 13"/>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14" name="TextBox 14"/>
          <p:cNvSpPr txBox="1"/>
          <p:nvPr/>
        </p:nvSpPr>
        <p:spPr>
          <a:xfrm>
            <a:off x="0" y="2434602"/>
            <a:ext cx="4504269" cy="389685"/>
          </a:xfrm>
          <a:prstGeom prst="rect">
            <a:avLst/>
          </a:prstGeom>
        </p:spPr>
        <p:txBody>
          <a:bodyPr lIns="0" tIns="0" rIns="0" bIns="0" rtlCol="0" anchor="t">
            <a:spAutoFit/>
          </a:bodyPr>
          <a:lstStyle/>
          <a:p>
            <a:pPr marL="0" lvl="0" indent="0" algn="ctr">
              <a:lnSpc>
                <a:spcPts val="3201"/>
              </a:lnSpc>
              <a:spcBef>
                <a:spcPct val="0"/>
              </a:spcBef>
            </a:pPr>
            <a:r>
              <a:rPr lang="en-US" sz="2177">
                <a:solidFill>
                  <a:srgbClr val="211F1C"/>
                </a:solidFill>
                <a:latin typeface="Roboto Mono"/>
              </a:rPr>
              <a:t>Home page</a:t>
            </a:r>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78504"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425791" y="3098813"/>
            <a:ext cx="8489212" cy="4858441"/>
          </a:xfrm>
          <a:custGeom>
            <a:avLst/>
            <a:gdLst/>
            <a:ahLst/>
            <a:cxnLst/>
            <a:rect l="l" t="t" r="r" b="b"/>
            <a:pathLst>
              <a:path w="8489212" h="4858441">
                <a:moveTo>
                  <a:pt x="0" y="0"/>
                </a:moveTo>
                <a:lnTo>
                  <a:pt x="8489212" y="0"/>
                </a:lnTo>
                <a:lnTo>
                  <a:pt x="8489212" y="4858441"/>
                </a:lnTo>
                <a:lnTo>
                  <a:pt x="0" y="4858441"/>
                </a:lnTo>
                <a:lnTo>
                  <a:pt x="0" y="0"/>
                </a:lnTo>
                <a:close/>
              </a:path>
            </a:pathLst>
          </a:custGeom>
          <a:blipFill>
            <a:blip r:embed="rId6"/>
            <a:stretch>
              <a:fillRect/>
            </a:stretch>
          </a:blipFill>
        </p:spPr>
        <p:txBody>
          <a:bodyPr/>
          <a:lstStyle/>
          <a:p>
            <a:endParaRPr lang="en-US"/>
          </a:p>
        </p:txBody>
      </p:sp>
      <p:sp>
        <p:nvSpPr>
          <p:cNvPr id="7" name="Freeform 7"/>
          <p:cNvSpPr/>
          <p:nvPr/>
        </p:nvSpPr>
        <p:spPr>
          <a:xfrm>
            <a:off x="9659780" y="3098813"/>
            <a:ext cx="8489212" cy="4858441"/>
          </a:xfrm>
          <a:custGeom>
            <a:avLst/>
            <a:gdLst/>
            <a:ahLst/>
            <a:cxnLst/>
            <a:rect l="l" t="t" r="r" b="b"/>
            <a:pathLst>
              <a:path w="8489212" h="4858441">
                <a:moveTo>
                  <a:pt x="0" y="0"/>
                </a:moveTo>
                <a:lnTo>
                  <a:pt x="8489212" y="0"/>
                </a:lnTo>
                <a:lnTo>
                  <a:pt x="8489212" y="4858441"/>
                </a:lnTo>
                <a:lnTo>
                  <a:pt x="0" y="4858441"/>
                </a:lnTo>
                <a:lnTo>
                  <a:pt x="0" y="0"/>
                </a:lnTo>
                <a:close/>
              </a:path>
            </a:pathLst>
          </a:custGeom>
          <a:blipFill>
            <a:blip r:embed="rId7"/>
            <a:stretch>
              <a:fillRect/>
            </a:stretch>
          </a:blipFill>
        </p:spPr>
        <p:txBody>
          <a:bodyPr/>
          <a:lstStyle/>
          <a:p>
            <a:endParaRPr lang="en-US"/>
          </a:p>
        </p:txBody>
      </p:sp>
      <p:sp>
        <p:nvSpPr>
          <p:cNvPr id="8" name="TextBox 8"/>
          <p:cNvSpPr txBox="1"/>
          <p:nvPr/>
        </p:nvSpPr>
        <p:spPr>
          <a:xfrm>
            <a:off x="0" y="1374852"/>
            <a:ext cx="15545821"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6.1 USER INTERFACE FOR CUSTOMERS</a:t>
            </a:r>
          </a:p>
        </p:txBody>
      </p:sp>
      <p:sp>
        <p:nvSpPr>
          <p:cNvPr id="9" name="TextBox 9"/>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10" name="TextBox 10"/>
          <p:cNvSpPr txBox="1"/>
          <p:nvPr/>
        </p:nvSpPr>
        <p:spPr>
          <a:xfrm>
            <a:off x="0" y="2434602"/>
            <a:ext cx="4504269" cy="389685"/>
          </a:xfrm>
          <a:prstGeom prst="rect">
            <a:avLst/>
          </a:prstGeom>
        </p:spPr>
        <p:txBody>
          <a:bodyPr lIns="0" tIns="0" rIns="0" bIns="0" rtlCol="0" anchor="t">
            <a:spAutoFit/>
          </a:bodyPr>
          <a:lstStyle/>
          <a:p>
            <a:pPr marL="0" lvl="0" indent="0" algn="ctr">
              <a:lnSpc>
                <a:spcPts val="3201"/>
              </a:lnSpc>
              <a:spcBef>
                <a:spcPct val="0"/>
              </a:spcBef>
            </a:pPr>
            <a:r>
              <a:rPr lang="en-US" sz="2177">
                <a:solidFill>
                  <a:srgbClr val="211F1C"/>
                </a:solidFill>
                <a:latin typeface="Roboto Mono"/>
              </a:rPr>
              <a:t>Page product</a:t>
            </a: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03476"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4906978" y="904549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2144165" y="1374852"/>
            <a:ext cx="13999670"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01. IMPLEMENTATION PLAN</a:t>
            </a:r>
          </a:p>
        </p:txBody>
      </p:sp>
      <p:sp>
        <p:nvSpPr>
          <p:cNvPr id="7" name="Freeform 7"/>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8"/>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grpSp>
        <p:nvGrpSpPr>
          <p:cNvPr id="9" name="Group 9"/>
          <p:cNvGrpSpPr/>
          <p:nvPr/>
        </p:nvGrpSpPr>
        <p:grpSpPr>
          <a:xfrm>
            <a:off x="809625" y="9043238"/>
            <a:ext cx="2880627" cy="432385"/>
            <a:chOff x="0" y="0"/>
            <a:chExt cx="3840836" cy="576513"/>
          </a:xfrm>
        </p:grpSpPr>
        <p:grpSp>
          <p:nvGrpSpPr>
            <p:cNvPr id="10" name="Group 10"/>
            <p:cNvGrpSpPr/>
            <p:nvPr/>
          </p:nvGrpSpPr>
          <p:grpSpPr>
            <a:xfrm>
              <a:off x="0" y="0"/>
              <a:ext cx="3840836" cy="576513"/>
              <a:chOff x="0" y="0"/>
              <a:chExt cx="8296205" cy="1245268"/>
            </a:xfrm>
          </p:grpSpPr>
          <p:sp>
            <p:nvSpPr>
              <p:cNvPr id="11" name="Freeform 11"/>
              <p:cNvSpPr/>
              <p:nvPr/>
            </p:nvSpPr>
            <p:spPr>
              <a:xfrm>
                <a:off x="0" y="0"/>
                <a:ext cx="8296205" cy="1245268"/>
              </a:xfrm>
              <a:custGeom>
                <a:avLst/>
                <a:gdLst/>
                <a:ahLst/>
                <a:cxnLst/>
                <a:rect l="l" t="t" r="r" b="b"/>
                <a:pathLst>
                  <a:path w="8296205" h="1245268">
                    <a:moveTo>
                      <a:pt x="83315" y="0"/>
                    </a:moveTo>
                    <a:lnTo>
                      <a:pt x="8212890" y="0"/>
                    </a:lnTo>
                    <a:cubicBezTo>
                      <a:pt x="8258904" y="0"/>
                      <a:pt x="8296205" y="37301"/>
                      <a:pt x="8296205" y="83315"/>
                    </a:cubicBezTo>
                    <a:lnTo>
                      <a:pt x="8296205" y="1161953"/>
                    </a:lnTo>
                    <a:cubicBezTo>
                      <a:pt x="8296205" y="1207966"/>
                      <a:pt x="8258904" y="1245268"/>
                      <a:pt x="8212890" y="1245268"/>
                    </a:cubicBezTo>
                    <a:lnTo>
                      <a:pt x="83315" y="1245268"/>
                    </a:lnTo>
                    <a:cubicBezTo>
                      <a:pt x="37301" y="1245268"/>
                      <a:pt x="0" y="1207966"/>
                      <a:pt x="0" y="1161953"/>
                    </a:cubicBezTo>
                    <a:lnTo>
                      <a:pt x="0" y="83315"/>
                    </a:lnTo>
                    <a:cubicBezTo>
                      <a:pt x="0" y="37301"/>
                      <a:pt x="37301" y="0"/>
                      <a:pt x="83315" y="0"/>
                    </a:cubicBezTo>
                    <a:close/>
                  </a:path>
                </a:pathLst>
              </a:custGeom>
              <a:solidFill>
                <a:srgbClr val="F1F1F1"/>
              </a:solidFill>
              <a:ln w="9525" cap="rnd">
                <a:solidFill>
                  <a:srgbClr val="000000"/>
                </a:solidFill>
                <a:prstDash val="solid"/>
                <a:round/>
              </a:ln>
            </p:spPr>
            <p:txBody>
              <a:bodyPr/>
              <a:lstStyle/>
              <a:p>
                <a:endParaRPr lang="en-US"/>
              </a:p>
            </p:txBody>
          </p:sp>
          <p:sp>
            <p:nvSpPr>
              <p:cNvPr id="12" name="TextBox 12"/>
              <p:cNvSpPr txBox="1"/>
              <p:nvPr/>
            </p:nvSpPr>
            <p:spPr>
              <a:xfrm>
                <a:off x="0" y="-38100"/>
                <a:ext cx="8296205" cy="1283368"/>
              </a:xfrm>
              <a:prstGeom prst="rect">
                <a:avLst/>
              </a:prstGeom>
            </p:spPr>
            <p:txBody>
              <a:bodyPr lIns="12700" tIns="12700" rIns="12700" bIns="12700" rtlCol="0" anchor="ctr"/>
              <a:lstStyle/>
              <a:p>
                <a:pPr marL="0" lvl="0" indent="0" algn="ctr">
                  <a:lnSpc>
                    <a:spcPts val="2116"/>
                  </a:lnSpc>
                  <a:spcBef>
                    <a:spcPct val="0"/>
                  </a:spcBef>
                </a:pPr>
                <a:r>
                  <a:rPr lang="en-US" sz="1439" u="none" strike="noStrike" spc="211">
                    <a:solidFill>
                      <a:srgbClr val="211F1C"/>
                    </a:solidFill>
                    <a:latin typeface="Nunito Sans Expanded Semi-Bold"/>
                  </a:rPr>
                  <a:t>BORCELLE</a:t>
                </a:r>
              </a:p>
            </p:txBody>
          </p:sp>
        </p:grpSp>
        <p:sp>
          <p:nvSpPr>
            <p:cNvPr id="13" name="Freeform 13"/>
            <p:cNvSpPr/>
            <p:nvPr/>
          </p:nvSpPr>
          <p:spPr>
            <a:xfrm>
              <a:off x="3233807" y="116532"/>
              <a:ext cx="341941" cy="341941"/>
            </a:xfrm>
            <a:custGeom>
              <a:avLst/>
              <a:gdLst/>
              <a:ahLst/>
              <a:cxnLst/>
              <a:rect l="l" t="t" r="r" b="b"/>
              <a:pathLst>
                <a:path w="341941" h="341941">
                  <a:moveTo>
                    <a:pt x="0" y="0"/>
                  </a:moveTo>
                  <a:lnTo>
                    <a:pt x="341942" y="0"/>
                  </a:lnTo>
                  <a:lnTo>
                    <a:pt x="341942" y="341942"/>
                  </a:lnTo>
                  <a:lnTo>
                    <a:pt x="0" y="3419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Freeform 14"/>
            <p:cNvSpPr/>
            <p:nvPr/>
          </p:nvSpPr>
          <p:spPr>
            <a:xfrm>
              <a:off x="265087" y="118039"/>
              <a:ext cx="341941" cy="341941"/>
            </a:xfrm>
            <a:custGeom>
              <a:avLst/>
              <a:gdLst/>
              <a:ahLst/>
              <a:cxnLst/>
              <a:rect l="l" t="t" r="r" b="b"/>
              <a:pathLst>
                <a:path w="341941" h="341941">
                  <a:moveTo>
                    <a:pt x="0" y="0"/>
                  </a:moveTo>
                  <a:lnTo>
                    <a:pt x="341941" y="0"/>
                  </a:lnTo>
                  <a:lnTo>
                    <a:pt x="341941" y="341941"/>
                  </a:lnTo>
                  <a:lnTo>
                    <a:pt x="0" y="3419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grpSp>
        <p:nvGrpSpPr>
          <p:cNvPr id="15" name="Group 15"/>
          <p:cNvGrpSpPr/>
          <p:nvPr/>
        </p:nvGrpSpPr>
        <p:grpSpPr>
          <a:xfrm>
            <a:off x="3879846" y="9043238"/>
            <a:ext cx="1066053" cy="432385"/>
            <a:chOff x="0" y="0"/>
            <a:chExt cx="3070231" cy="1245268"/>
          </a:xfrm>
        </p:grpSpPr>
        <p:sp>
          <p:nvSpPr>
            <p:cNvPr id="16" name="Freeform 16"/>
            <p:cNvSpPr/>
            <p:nvPr/>
          </p:nvSpPr>
          <p:spPr>
            <a:xfrm>
              <a:off x="0" y="0"/>
              <a:ext cx="3070231" cy="1245268"/>
            </a:xfrm>
            <a:custGeom>
              <a:avLst/>
              <a:gdLst/>
              <a:ahLst/>
              <a:cxnLst/>
              <a:rect l="l" t="t" r="r" b="b"/>
              <a:pathLst>
                <a:path w="3070231" h="1245268">
                  <a:moveTo>
                    <a:pt x="225129" y="0"/>
                  </a:moveTo>
                  <a:lnTo>
                    <a:pt x="2845102" y="0"/>
                  </a:lnTo>
                  <a:cubicBezTo>
                    <a:pt x="2969438" y="0"/>
                    <a:pt x="3070231" y="100794"/>
                    <a:pt x="3070231" y="225129"/>
                  </a:cubicBezTo>
                  <a:lnTo>
                    <a:pt x="3070231" y="1020139"/>
                  </a:lnTo>
                  <a:cubicBezTo>
                    <a:pt x="3070231" y="1144474"/>
                    <a:pt x="2969438" y="1245268"/>
                    <a:pt x="2845102" y="1245268"/>
                  </a:cubicBezTo>
                  <a:lnTo>
                    <a:pt x="225129" y="1245268"/>
                  </a:lnTo>
                  <a:cubicBezTo>
                    <a:pt x="100794" y="1245268"/>
                    <a:pt x="0" y="1144474"/>
                    <a:pt x="0" y="1020139"/>
                  </a:cubicBezTo>
                  <a:lnTo>
                    <a:pt x="0" y="225129"/>
                  </a:lnTo>
                  <a:cubicBezTo>
                    <a:pt x="0" y="100794"/>
                    <a:pt x="100794" y="0"/>
                    <a:pt x="225129" y="0"/>
                  </a:cubicBezTo>
                  <a:close/>
                </a:path>
              </a:pathLst>
            </a:custGeom>
            <a:solidFill>
              <a:srgbClr val="F1F1F1"/>
            </a:solidFill>
            <a:ln w="9525" cap="rnd">
              <a:solidFill>
                <a:srgbClr val="000000"/>
              </a:solidFill>
              <a:prstDash val="solid"/>
              <a:round/>
            </a:ln>
          </p:spPr>
          <p:txBody>
            <a:bodyPr/>
            <a:lstStyle/>
            <a:p>
              <a:endParaRPr lang="en-US"/>
            </a:p>
          </p:txBody>
        </p:sp>
        <p:sp>
          <p:nvSpPr>
            <p:cNvPr id="17" name="TextBox 17"/>
            <p:cNvSpPr txBox="1"/>
            <p:nvPr/>
          </p:nvSpPr>
          <p:spPr>
            <a:xfrm>
              <a:off x="0" y="-38100"/>
              <a:ext cx="3070231" cy="1283368"/>
            </a:xfrm>
            <a:prstGeom prst="rect">
              <a:avLst/>
            </a:prstGeom>
          </p:spPr>
          <p:txBody>
            <a:bodyPr lIns="12700" tIns="12700" rIns="12700" bIns="12700" rtlCol="0" anchor="ctr"/>
            <a:lstStyle/>
            <a:p>
              <a:pPr marL="0" lvl="0" indent="0" algn="ctr">
                <a:lnSpc>
                  <a:spcPts val="2116"/>
                </a:lnSpc>
                <a:spcBef>
                  <a:spcPct val="0"/>
                </a:spcBef>
              </a:pPr>
              <a:r>
                <a:rPr lang="en-US" sz="1439" spc="211">
                  <a:solidFill>
                    <a:srgbClr val="211F1C"/>
                  </a:solidFill>
                  <a:latin typeface="Nunito Sans Expanded Semi-Bold"/>
                </a:rPr>
                <a:t>3/11</a:t>
              </a:r>
            </a:p>
          </p:txBody>
        </p:sp>
      </p:grpSp>
      <p:sp>
        <p:nvSpPr>
          <p:cNvPr id="18" name="TextBox 18"/>
          <p:cNvSpPr txBox="1"/>
          <p:nvPr/>
        </p:nvSpPr>
        <p:spPr>
          <a:xfrm>
            <a:off x="3486070" y="3641381"/>
            <a:ext cx="11590537" cy="2219800"/>
          </a:xfrm>
          <a:prstGeom prst="rect">
            <a:avLst/>
          </a:prstGeom>
        </p:spPr>
        <p:txBody>
          <a:bodyPr lIns="0" tIns="0" rIns="0" bIns="0" rtlCol="0" anchor="t">
            <a:spAutoFit/>
          </a:bodyPr>
          <a:lstStyle/>
          <a:p>
            <a:pPr marL="0" lvl="0" indent="0" algn="l">
              <a:lnSpc>
                <a:spcPts val="4471"/>
              </a:lnSpc>
              <a:spcBef>
                <a:spcPct val="0"/>
              </a:spcBef>
            </a:pPr>
            <a:r>
              <a:rPr lang="en-US" sz="3041">
                <a:solidFill>
                  <a:srgbClr val="211F1C"/>
                </a:solidFill>
                <a:latin typeface="Roboto Mono"/>
              </a:rPr>
              <a:t>The implementation plan includes time and working content of the project as detailed in the table, each milestone is 10 days equivalent to 7 milestones.</a:t>
            </a:r>
          </a:p>
        </p:txBody>
      </p:sp>
      <p:grpSp>
        <p:nvGrpSpPr>
          <p:cNvPr id="19" name="Group 19"/>
          <p:cNvGrpSpPr/>
          <p:nvPr/>
        </p:nvGrpSpPr>
        <p:grpSpPr>
          <a:xfrm>
            <a:off x="3486070" y="1222452"/>
            <a:ext cx="11420909" cy="1379885"/>
            <a:chOff x="0" y="0"/>
            <a:chExt cx="2205563" cy="266478"/>
          </a:xfrm>
        </p:grpSpPr>
        <p:sp>
          <p:nvSpPr>
            <p:cNvPr id="20" name="Freeform 20"/>
            <p:cNvSpPr/>
            <p:nvPr/>
          </p:nvSpPr>
          <p:spPr>
            <a:xfrm>
              <a:off x="0" y="0"/>
              <a:ext cx="2205563" cy="266478"/>
            </a:xfrm>
            <a:custGeom>
              <a:avLst/>
              <a:gdLst/>
              <a:ahLst/>
              <a:cxnLst/>
              <a:rect l="l" t="t" r="r" b="b"/>
              <a:pathLst>
                <a:path w="2205563" h="266478">
                  <a:moveTo>
                    <a:pt x="0" y="0"/>
                  </a:moveTo>
                  <a:lnTo>
                    <a:pt x="2205563" y="0"/>
                  </a:lnTo>
                  <a:lnTo>
                    <a:pt x="2205563" y="266478"/>
                  </a:lnTo>
                  <a:lnTo>
                    <a:pt x="0" y="266478"/>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21" name="TextBox 21"/>
            <p:cNvSpPr txBox="1"/>
            <p:nvPr/>
          </p:nvSpPr>
          <p:spPr>
            <a:xfrm>
              <a:off x="0" y="-19050"/>
              <a:ext cx="2205563" cy="285528"/>
            </a:xfrm>
            <a:prstGeom prst="rect">
              <a:avLst/>
            </a:prstGeom>
          </p:spPr>
          <p:txBody>
            <a:bodyPr lIns="50800" tIns="50800" rIns="50800" bIns="50800" rtlCol="0" anchor="ctr"/>
            <a:lstStyle/>
            <a:p>
              <a:pPr algn="ctr">
                <a:lnSpc>
                  <a:spcPts val="2859"/>
                </a:lnSpc>
              </a:pPr>
              <a:endParaRPr/>
            </a:p>
          </p:txBody>
        </p:sp>
      </p:grpSp>
      <p:sp>
        <p:nvSpPr>
          <p:cNvPr id="22" name="Freeform 22"/>
          <p:cNvSpPr/>
          <p:nvPr/>
        </p:nvSpPr>
        <p:spPr>
          <a:xfrm>
            <a:off x="14906978" y="5446325"/>
            <a:ext cx="2238367" cy="2238367"/>
          </a:xfrm>
          <a:custGeom>
            <a:avLst/>
            <a:gdLst/>
            <a:ahLst/>
            <a:cxnLst/>
            <a:rect l="l" t="t" r="r" b="b"/>
            <a:pathLst>
              <a:path w="2238367" h="2238367">
                <a:moveTo>
                  <a:pt x="0" y="0"/>
                </a:moveTo>
                <a:lnTo>
                  <a:pt x="2238368" y="0"/>
                </a:lnTo>
                <a:lnTo>
                  <a:pt x="2238368" y="2238367"/>
                </a:lnTo>
                <a:lnTo>
                  <a:pt x="0" y="223836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3" name="Freeform 23"/>
          <p:cNvSpPr/>
          <p:nvPr/>
        </p:nvSpPr>
        <p:spPr>
          <a:xfrm>
            <a:off x="15545821" y="6039238"/>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78504"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626749" y="3156756"/>
            <a:ext cx="8403026" cy="4800498"/>
          </a:xfrm>
          <a:custGeom>
            <a:avLst/>
            <a:gdLst/>
            <a:ahLst/>
            <a:cxnLst/>
            <a:rect l="l" t="t" r="r" b="b"/>
            <a:pathLst>
              <a:path w="8403026" h="4800498">
                <a:moveTo>
                  <a:pt x="0" y="0"/>
                </a:moveTo>
                <a:lnTo>
                  <a:pt x="8403026" y="0"/>
                </a:lnTo>
                <a:lnTo>
                  <a:pt x="8403026" y="4800498"/>
                </a:lnTo>
                <a:lnTo>
                  <a:pt x="0" y="4800498"/>
                </a:lnTo>
                <a:lnTo>
                  <a:pt x="0" y="0"/>
                </a:lnTo>
                <a:close/>
              </a:path>
            </a:pathLst>
          </a:custGeom>
          <a:blipFill>
            <a:blip r:embed="rId6"/>
            <a:stretch>
              <a:fillRect/>
            </a:stretch>
          </a:blipFill>
        </p:spPr>
        <p:txBody>
          <a:bodyPr/>
          <a:lstStyle/>
          <a:p>
            <a:endParaRPr lang="en-US"/>
          </a:p>
        </p:txBody>
      </p:sp>
      <p:sp>
        <p:nvSpPr>
          <p:cNvPr id="7" name="Freeform 7"/>
          <p:cNvSpPr/>
          <p:nvPr/>
        </p:nvSpPr>
        <p:spPr>
          <a:xfrm>
            <a:off x="9659780" y="3156756"/>
            <a:ext cx="8403026" cy="4800498"/>
          </a:xfrm>
          <a:custGeom>
            <a:avLst/>
            <a:gdLst/>
            <a:ahLst/>
            <a:cxnLst/>
            <a:rect l="l" t="t" r="r" b="b"/>
            <a:pathLst>
              <a:path w="8403026" h="4800498">
                <a:moveTo>
                  <a:pt x="0" y="0"/>
                </a:moveTo>
                <a:lnTo>
                  <a:pt x="8403026" y="0"/>
                </a:lnTo>
                <a:lnTo>
                  <a:pt x="8403026" y="4800498"/>
                </a:lnTo>
                <a:lnTo>
                  <a:pt x="0" y="4800498"/>
                </a:lnTo>
                <a:lnTo>
                  <a:pt x="0" y="0"/>
                </a:lnTo>
                <a:close/>
              </a:path>
            </a:pathLst>
          </a:custGeom>
          <a:blipFill>
            <a:blip r:embed="rId7"/>
            <a:stretch>
              <a:fillRect/>
            </a:stretch>
          </a:blipFill>
        </p:spPr>
        <p:txBody>
          <a:bodyPr/>
          <a:lstStyle/>
          <a:p>
            <a:endParaRPr lang="en-US"/>
          </a:p>
        </p:txBody>
      </p:sp>
      <p:sp>
        <p:nvSpPr>
          <p:cNvPr id="8" name="TextBox 8"/>
          <p:cNvSpPr txBox="1"/>
          <p:nvPr/>
        </p:nvSpPr>
        <p:spPr>
          <a:xfrm>
            <a:off x="0" y="1374852"/>
            <a:ext cx="15545821"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6.1 USER INTERFACE FOR CUSTOMERS</a:t>
            </a:r>
          </a:p>
        </p:txBody>
      </p:sp>
      <p:sp>
        <p:nvSpPr>
          <p:cNvPr id="9" name="TextBox 9"/>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10" name="TextBox 10"/>
          <p:cNvSpPr txBox="1"/>
          <p:nvPr/>
        </p:nvSpPr>
        <p:spPr>
          <a:xfrm>
            <a:off x="0" y="2434602"/>
            <a:ext cx="4504269" cy="389685"/>
          </a:xfrm>
          <a:prstGeom prst="rect">
            <a:avLst/>
          </a:prstGeom>
        </p:spPr>
        <p:txBody>
          <a:bodyPr lIns="0" tIns="0" rIns="0" bIns="0" rtlCol="0" anchor="t">
            <a:spAutoFit/>
          </a:bodyPr>
          <a:lstStyle/>
          <a:p>
            <a:pPr marL="0" lvl="0" indent="0" algn="ctr">
              <a:lnSpc>
                <a:spcPts val="3201"/>
              </a:lnSpc>
              <a:spcBef>
                <a:spcPct val="0"/>
              </a:spcBef>
            </a:pPr>
            <a:r>
              <a:rPr lang="en-US" sz="2177">
                <a:solidFill>
                  <a:srgbClr val="211F1C"/>
                </a:solidFill>
                <a:latin typeface="Roboto Mono"/>
              </a:rPr>
              <a:t>Page product detail</a:t>
            </a:r>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78504"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740974" y="3156756"/>
            <a:ext cx="8403026" cy="4809116"/>
          </a:xfrm>
          <a:custGeom>
            <a:avLst/>
            <a:gdLst/>
            <a:ahLst/>
            <a:cxnLst/>
            <a:rect l="l" t="t" r="r" b="b"/>
            <a:pathLst>
              <a:path w="8403026" h="4809116">
                <a:moveTo>
                  <a:pt x="0" y="0"/>
                </a:moveTo>
                <a:lnTo>
                  <a:pt x="8403026" y="0"/>
                </a:lnTo>
                <a:lnTo>
                  <a:pt x="8403026" y="4809116"/>
                </a:lnTo>
                <a:lnTo>
                  <a:pt x="0" y="4809116"/>
                </a:lnTo>
                <a:lnTo>
                  <a:pt x="0" y="0"/>
                </a:lnTo>
                <a:close/>
              </a:path>
            </a:pathLst>
          </a:custGeom>
          <a:blipFill>
            <a:blip r:embed="rId6"/>
            <a:stretch>
              <a:fillRect/>
            </a:stretch>
          </a:blipFill>
        </p:spPr>
        <p:txBody>
          <a:bodyPr/>
          <a:lstStyle/>
          <a:p>
            <a:endParaRPr lang="en-US"/>
          </a:p>
        </p:txBody>
      </p:sp>
      <p:sp>
        <p:nvSpPr>
          <p:cNvPr id="7" name="Freeform 7"/>
          <p:cNvSpPr/>
          <p:nvPr/>
        </p:nvSpPr>
        <p:spPr>
          <a:xfrm>
            <a:off x="9659780" y="3156756"/>
            <a:ext cx="8403026" cy="4800498"/>
          </a:xfrm>
          <a:custGeom>
            <a:avLst/>
            <a:gdLst/>
            <a:ahLst/>
            <a:cxnLst/>
            <a:rect l="l" t="t" r="r" b="b"/>
            <a:pathLst>
              <a:path w="8403026" h="4800498">
                <a:moveTo>
                  <a:pt x="0" y="0"/>
                </a:moveTo>
                <a:lnTo>
                  <a:pt x="8403026" y="0"/>
                </a:lnTo>
                <a:lnTo>
                  <a:pt x="8403026" y="4800498"/>
                </a:lnTo>
                <a:lnTo>
                  <a:pt x="0" y="4800498"/>
                </a:lnTo>
                <a:lnTo>
                  <a:pt x="0" y="0"/>
                </a:lnTo>
                <a:close/>
              </a:path>
            </a:pathLst>
          </a:custGeom>
          <a:blipFill>
            <a:blip r:embed="rId7"/>
            <a:stretch>
              <a:fillRect/>
            </a:stretch>
          </a:blipFill>
        </p:spPr>
        <p:txBody>
          <a:bodyPr/>
          <a:lstStyle/>
          <a:p>
            <a:endParaRPr lang="en-US"/>
          </a:p>
        </p:txBody>
      </p:sp>
      <p:sp>
        <p:nvSpPr>
          <p:cNvPr id="8" name="TextBox 8"/>
          <p:cNvSpPr txBox="1"/>
          <p:nvPr/>
        </p:nvSpPr>
        <p:spPr>
          <a:xfrm>
            <a:off x="0" y="1374852"/>
            <a:ext cx="15545821"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6.1 USER INTERFACE FOR CUSTOMERS</a:t>
            </a:r>
          </a:p>
        </p:txBody>
      </p:sp>
      <p:sp>
        <p:nvSpPr>
          <p:cNvPr id="9" name="TextBox 9"/>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10" name="TextBox 10"/>
          <p:cNvSpPr txBox="1"/>
          <p:nvPr/>
        </p:nvSpPr>
        <p:spPr>
          <a:xfrm>
            <a:off x="0" y="2434602"/>
            <a:ext cx="5692476" cy="389685"/>
          </a:xfrm>
          <a:prstGeom prst="rect">
            <a:avLst/>
          </a:prstGeom>
        </p:spPr>
        <p:txBody>
          <a:bodyPr lIns="0" tIns="0" rIns="0" bIns="0" rtlCol="0" anchor="t">
            <a:spAutoFit/>
          </a:bodyPr>
          <a:lstStyle/>
          <a:p>
            <a:pPr marL="0" lvl="0" indent="0" algn="ctr">
              <a:lnSpc>
                <a:spcPts val="3201"/>
              </a:lnSpc>
              <a:spcBef>
                <a:spcPct val="0"/>
              </a:spcBef>
            </a:pPr>
            <a:r>
              <a:rPr lang="en-US" sz="2177">
                <a:solidFill>
                  <a:srgbClr val="211F1C"/>
                </a:solidFill>
                <a:latin typeface="Roboto Mono"/>
              </a:rPr>
              <a:t>Page cart and page checkout</a:t>
            </a:r>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78504"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9659780" y="2567532"/>
            <a:ext cx="6419108" cy="3673705"/>
          </a:xfrm>
          <a:custGeom>
            <a:avLst/>
            <a:gdLst/>
            <a:ahLst/>
            <a:cxnLst/>
            <a:rect l="l" t="t" r="r" b="b"/>
            <a:pathLst>
              <a:path w="6419108" h="3673705">
                <a:moveTo>
                  <a:pt x="0" y="0"/>
                </a:moveTo>
                <a:lnTo>
                  <a:pt x="6419108" y="0"/>
                </a:lnTo>
                <a:lnTo>
                  <a:pt x="6419108" y="3673705"/>
                </a:lnTo>
                <a:lnTo>
                  <a:pt x="0" y="3673705"/>
                </a:lnTo>
                <a:lnTo>
                  <a:pt x="0" y="0"/>
                </a:lnTo>
                <a:close/>
              </a:path>
            </a:pathLst>
          </a:custGeom>
          <a:blipFill>
            <a:blip r:embed="rId6"/>
            <a:stretch>
              <a:fillRect/>
            </a:stretch>
          </a:blipFill>
        </p:spPr>
        <p:txBody>
          <a:bodyPr/>
          <a:lstStyle/>
          <a:p>
            <a:endParaRPr lang="en-US"/>
          </a:p>
        </p:txBody>
      </p:sp>
      <p:sp>
        <p:nvSpPr>
          <p:cNvPr id="7" name="Freeform 7"/>
          <p:cNvSpPr/>
          <p:nvPr/>
        </p:nvSpPr>
        <p:spPr>
          <a:xfrm>
            <a:off x="2406263" y="2662782"/>
            <a:ext cx="6419108" cy="3667121"/>
          </a:xfrm>
          <a:custGeom>
            <a:avLst/>
            <a:gdLst/>
            <a:ahLst/>
            <a:cxnLst/>
            <a:rect l="l" t="t" r="r" b="b"/>
            <a:pathLst>
              <a:path w="6419108" h="3667121">
                <a:moveTo>
                  <a:pt x="0" y="0"/>
                </a:moveTo>
                <a:lnTo>
                  <a:pt x="6419109" y="0"/>
                </a:lnTo>
                <a:lnTo>
                  <a:pt x="6419109" y="3667121"/>
                </a:lnTo>
                <a:lnTo>
                  <a:pt x="0" y="3667121"/>
                </a:lnTo>
                <a:lnTo>
                  <a:pt x="0" y="0"/>
                </a:lnTo>
                <a:close/>
              </a:path>
            </a:pathLst>
          </a:custGeom>
          <a:blipFill>
            <a:blip r:embed="rId7"/>
            <a:stretch>
              <a:fillRect/>
            </a:stretch>
          </a:blipFill>
        </p:spPr>
        <p:txBody>
          <a:bodyPr/>
          <a:lstStyle/>
          <a:p>
            <a:endParaRPr lang="en-US"/>
          </a:p>
        </p:txBody>
      </p:sp>
      <p:sp>
        <p:nvSpPr>
          <p:cNvPr id="8" name="Freeform 8"/>
          <p:cNvSpPr/>
          <p:nvPr/>
        </p:nvSpPr>
        <p:spPr>
          <a:xfrm>
            <a:off x="2406263" y="6520403"/>
            <a:ext cx="6419108" cy="3673705"/>
          </a:xfrm>
          <a:custGeom>
            <a:avLst/>
            <a:gdLst/>
            <a:ahLst/>
            <a:cxnLst/>
            <a:rect l="l" t="t" r="r" b="b"/>
            <a:pathLst>
              <a:path w="6419108" h="3673705">
                <a:moveTo>
                  <a:pt x="0" y="0"/>
                </a:moveTo>
                <a:lnTo>
                  <a:pt x="6419109" y="0"/>
                </a:lnTo>
                <a:lnTo>
                  <a:pt x="6419109" y="3673705"/>
                </a:lnTo>
                <a:lnTo>
                  <a:pt x="0" y="3673705"/>
                </a:lnTo>
                <a:lnTo>
                  <a:pt x="0" y="0"/>
                </a:lnTo>
                <a:close/>
              </a:path>
            </a:pathLst>
          </a:custGeom>
          <a:blipFill>
            <a:blip r:embed="rId8"/>
            <a:stretch>
              <a:fillRect/>
            </a:stretch>
          </a:blipFill>
        </p:spPr>
        <p:txBody>
          <a:bodyPr/>
          <a:lstStyle/>
          <a:p>
            <a:endParaRPr lang="en-US"/>
          </a:p>
        </p:txBody>
      </p:sp>
      <p:sp>
        <p:nvSpPr>
          <p:cNvPr id="9" name="Freeform 9"/>
          <p:cNvSpPr/>
          <p:nvPr/>
        </p:nvSpPr>
        <p:spPr>
          <a:xfrm>
            <a:off x="9659780" y="6524629"/>
            <a:ext cx="6419108" cy="3667121"/>
          </a:xfrm>
          <a:custGeom>
            <a:avLst/>
            <a:gdLst/>
            <a:ahLst/>
            <a:cxnLst/>
            <a:rect l="l" t="t" r="r" b="b"/>
            <a:pathLst>
              <a:path w="6419108" h="3667121">
                <a:moveTo>
                  <a:pt x="0" y="0"/>
                </a:moveTo>
                <a:lnTo>
                  <a:pt x="6419108" y="0"/>
                </a:lnTo>
                <a:lnTo>
                  <a:pt x="6419108" y="3667121"/>
                </a:lnTo>
                <a:lnTo>
                  <a:pt x="0" y="3667121"/>
                </a:lnTo>
                <a:lnTo>
                  <a:pt x="0" y="0"/>
                </a:lnTo>
                <a:close/>
              </a:path>
            </a:pathLst>
          </a:custGeom>
          <a:blipFill>
            <a:blip r:embed="rId9"/>
            <a:stretch>
              <a:fillRect/>
            </a:stretch>
          </a:blipFill>
        </p:spPr>
        <p:txBody>
          <a:bodyPr/>
          <a:lstStyle/>
          <a:p>
            <a:endParaRPr lang="en-US"/>
          </a:p>
        </p:txBody>
      </p:sp>
      <p:sp>
        <p:nvSpPr>
          <p:cNvPr id="10" name="TextBox 10"/>
          <p:cNvSpPr txBox="1"/>
          <p:nvPr/>
        </p:nvSpPr>
        <p:spPr>
          <a:xfrm>
            <a:off x="114988" y="1118097"/>
            <a:ext cx="15545821"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6.1 USER INTERFACE FOR CUSTOMERS</a:t>
            </a:r>
          </a:p>
        </p:txBody>
      </p:sp>
      <p:sp>
        <p:nvSpPr>
          <p:cNvPr id="11" name="TextBox 11"/>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12" name="TextBox 12"/>
          <p:cNvSpPr txBox="1"/>
          <p:nvPr/>
        </p:nvSpPr>
        <p:spPr>
          <a:xfrm>
            <a:off x="114988" y="2177847"/>
            <a:ext cx="5692476" cy="389685"/>
          </a:xfrm>
          <a:prstGeom prst="rect">
            <a:avLst/>
          </a:prstGeom>
        </p:spPr>
        <p:txBody>
          <a:bodyPr lIns="0" tIns="0" rIns="0" bIns="0" rtlCol="0" anchor="t">
            <a:spAutoFit/>
          </a:bodyPr>
          <a:lstStyle/>
          <a:p>
            <a:pPr marL="0" lvl="0" indent="0" algn="ctr">
              <a:lnSpc>
                <a:spcPts val="3201"/>
              </a:lnSpc>
              <a:spcBef>
                <a:spcPct val="0"/>
              </a:spcBef>
            </a:pPr>
            <a:r>
              <a:rPr lang="en-US" sz="2177">
                <a:solidFill>
                  <a:srgbClr val="211F1C"/>
                </a:solidFill>
                <a:latin typeface="Roboto Mono"/>
              </a:rPr>
              <a:t>Page account</a:t>
            </a:r>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874327"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608027" y="2522581"/>
            <a:ext cx="6474261" cy="3705270"/>
          </a:xfrm>
          <a:custGeom>
            <a:avLst/>
            <a:gdLst/>
            <a:ahLst/>
            <a:cxnLst/>
            <a:rect l="l" t="t" r="r" b="b"/>
            <a:pathLst>
              <a:path w="6474261" h="3705270">
                <a:moveTo>
                  <a:pt x="0" y="0"/>
                </a:moveTo>
                <a:lnTo>
                  <a:pt x="6474261" y="0"/>
                </a:lnTo>
                <a:lnTo>
                  <a:pt x="6474261" y="3705270"/>
                </a:lnTo>
                <a:lnTo>
                  <a:pt x="0" y="3705270"/>
                </a:lnTo>
                <a:lnTo>
                  <a:pt x="0" y="0"/>
                </a:lnTo>
                <a:close/>
              </a:path>
            </a:pathLst>
          </a:custGeom>
          <a:blipFill>
            <a:blip r:embed="rId6"/>
            <a:stretch>
              <a:fillRect/>
            </a:stretch>
          </a:blipFill>
        </p:spPr>
        <p:txBody>
          <a:bodyPr/>
          <a:lstStyle/>
          <a:p>
            <a:endParaRPr lang="en-US"/>
          </a:p>
        </p:txBody>
      </p:sp>
      <p:sp>
        <p:nvSpPr>
          <p:cNvPr id="7" name="Freeform 7"/>
          <p:cNvSpPr/>
          <p:nvPr/>
        </p:nvSpPr>
        <p:spPr>
          <a:xfrm>
            <a:off x="9622282" y="2522581"/>
            <a:ext cx="6474261" cy="3705270"/>
          </a:xfrm>
          <a:custGeom>
            <a:avLst/>
            <a:gdLst/>
            <a:ahLst/>
            <a:cxnLst/>
            <a:rect l="l" t="t" r="r" b="b"/>
            <a:pathLst>
              <a:path w="6474261" h="3705270">
                <a:moveTo>
                  <a:pt x="0" y="0"/>
                </a:moveTo>
                <a:lnTo>
                  <a:pt x="6474261" y="0"/>
                </a:lnTo>
                <a:lnTo>
                  <a:pt x="6474261" y="3705270"/>
                </a:lnTo>
                <a:lnTo>
                  <a:pt x="0" y="3705270"/>
                </a:lnTo>
                <a:lnTo>
                  <a:pt x="0" y="0"/>
                </a:lnTo>
                <a:close/>
              </a:path>
            </a:pathLst>
          </a:custGeom>
          <a:blipFill>
            <a:blip r:embed="rId7"/>
            <a:stretch>
              <a:fillRect/>
            </a:stretch>
          </a:blipFill>
        </p:spPr>
        <p:txBody>
          <a:bodyPr/>
          <a:lstStyle/>
          <a:p>
            <a:endParaRPr lang="en-US"/>
          </a:p>
        </p:txBody>
      </p:sp>
      <p:sp>
        <p:nvSpPr>
          <p:cNvPr id="8" name="Freeform 8"/>
          <p:cNvSpPr/>
          <p:nvPr/>
        </p:nvSpPr>
        <p:spPr>
          <a:xfrm>
            <a:off x="2608027" y="6341247"/>
            <a:ext cx="6474261" cy="3698629"/>
          </a:xfrm>
          <a:custGeom>
            <a:avLst/>
            <a:gdLst/>
            <a:ahLst/>
            <a:cxnLst/>
            <a:rect l="l" t="t" r="r" b="b"/>
            <a:pathLst>
              <a:path w="6474261" h="3698629">
                <a:moveTo>
                  <a:pt x="0" y="0"/>
                </a:moveTo>
                <a:lnTo>
                  <a:pt x="6474261" y="0"/>
                </a:lnTo>
                <a:lnTo>
                  <a:pt x="6474261" y="3698629"/>
                </a:lnTo>
                <a:lnTo>
                  <a:pt x="0" y="3698629"/>
                </a:lnTo>
                <a:lnTo>
                  <a:pt x="0" y="0"/>
                </a:lnTo>
                <a:close/>
              </a:path>
            </a:pathLst>
          </a:custGeom>
          <a:blipFill>
            <a:blip r:embed="rId8"/>
            <a:stretch>
              <a:fillRect/>
            </a:stretch>
          </a:blipFill>
        </p:spPr>
        <p:txBody>
          <a:bodyPr/>
          <a:lstStyle/>
          <a:p>
            <a:endParaRPr lang="en-US"/>
          </a:p>
        </p:txBody>
      </p:sp>
      <p:sp>
        <p:nvSpPr>
          <p:cNvPr id="9" name="Freeform 9"/>
          <p:cNvSpPr/>
          <p:nvPr/>
        </p:nvSpPr>
        <p:spPr>
          <a:xfrm>
            <a:off x="9622282" y="6347887"/>
            <a:ext cx="6474261" cy="3691989"/>
          </a:xfrm>
          <a:custGeom>
            <a:avLst/>
            <a:gdLst/>
            <a:ahLst/>
            <a:cxnLst/>
            <a:rect l="l" t="t" r="r" b="b"/>
            <a:pathLst>
              <a:path w="6474261" h="3691989">
                <a:moveTo>
                  <a:pt x="0" y="0"/>
                </a:moveTo>
                <a:lnTo>
                  <a:pt x="6474261" y="0"/>
                </a:lnTo>
                <a:lnTo>
                  <a:pt x="6474261" y="3691989"/>
                </a:lnTo>
                <a:lnTo>
                  <a:pt x="0" y="3691989"/>
                </a:lnTo>
                <a:lnTo>
                  <a:pt x="0" y="0"/>
                </a:lnTo>
                <a:close/>
              </a:path>
            </a:pathLst>
          </a:custGeom>
          <a:blipFill>
            <a:blip r:embed="rId9"/>
            <a:stretch>
              <a:fillRect/>
            </a:stretch>
          </a:blipFill>
        </p:spPr>
        <p:txBody>
          <a:bodyPr/>
          <a:lstStyle/>
          <a:p>
            <a:endParaRPr lang="en-US"/>
          </a:p>
        </p:txBody>
      </p:sp>
      <p:sp>
        <p:nvSpPr>
          <p:cNvPr id="10" name="TextBox 10"/>
          <p:cNvSpPr txBox="1"/>
          <p:nvPr/>
        </p:nvSpPr>
        <p:spPr>
          <a:xfrm>
            <a:off x="-586277" y="1073147"/>
            <a:ext cx="17845577"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6.2 USER INTERFACE FOR ADMINISTRATOR </a:t>
            </a:r>
          </a:p>
        </p:txBody>
      </p:sp>
      <p:sp>
        <p:nvSpPr>
          <p:cNvPr id="11" name="TextBox 11"/>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12" name="TextBox 12"/>
          <p:cNvSpPr txBox="1"/>
          <p:nvPr/>
        </p:nvSpPr>
        <p:spPr>
          <a:xfrm>
            <a:off x="-304997" y="3704397"/>
            <a:ext cx="3335226" cy="389685"/>
          </a:xfrm>
          <a:prstGeom prst="rect">
            <a:avLst/>
          </a:prstGeom>
        </p:spPr>
        <p:txBody>
          <a:bodyPr lIns="0" tIns="0" rIns="0" bIns="0" rtlCol="0" anchor="t">
            <a:spAutoFit/>
          </a:bodyPr>
          <a:lstStyle/>
          <a:p>
            <a:pPr marL="0" lvl="0" indent="0" algn="ctr">
              <a:lnSpc>
                <a:spcPts val="3201"/>
              </a:lnSpc>
              <a:spcBef>
                <a:spcPct val="0"/>
              </a:spcBef>
            </a:pPr>
            <a:r>
              <a:rPr lang="en-US" sz="2177">
                <a:solidFill>
                  <a:srgbClr val="211F1C"/>
                </a:solidFill>
                <a:latin typeface="Roboto Mono"/>
              </a:rPr>
              <a:t>Home page</a:t>
            </a:r>
          </a:p>
        </p:txBody>
      </p:sp>
      <p:sp>
        <p:nvSpPr>
          <p:cNvPr id="13" name="TextBox 13"/>
          <p:cNvSpPr txBox="1"/>
          <p:nvPr/>
        </p:nvSpPr>
        <p:spPr>
          <a:xfrm>
            <a:off x="0" y="7498077"/>
            <a:ext cx="2608027" cy="1185047"/>
          </a:xfrm>
          <a:prstGeom prst="rect">
            <a:avLst/>
          </a:prstGeom>
        </p:spPr>
        <p:txBody>
          <a:bodyPr lIns="0" tIns="0" rIns="0" bIns="0" rtlCol="0" anchor="t">
            <a:spAutoFit/>
          </a:bodyPr>
          <a:lstStyle/>
          <a:p>
            <a:pPr marL="0" lvl="0" indent="0" algn="ctr">
              <a:lnSpc>
                <a:spcPts val="3201"/>
              </a:lnSpc>
              <a:spcBef>
                <a:spcPct val="0"/>
              </a:spcBef>
            </a:pPr>
            <a:r>
              <a:rPr lang="en-US" sz="2177">
                <a:solidFill>
                  <a:srgbClr val="211F1C"/>
                </a:solidFill>
                <a:latin typeface="Roboto Mono"/>
              </a:rPr>
              <a:t>Product category management page</a:t>
            </a:r>
          </a:p>
        </p:txBody>
      </p:sp>
      <p:sp>
        <p:nvSpPr>
          <p:cNvPr id="14" name="TextBox 14"/>
          <p:cNvSpPr txBox="1"/>
          <p:nvPr/>
        </p:nvSpPr>
        <p:spPr>
          <a:xfrm>
            <a:off x="16096543" y="2946370"/>
            <a:ext cx="2189869" cy="1185047"/>
          </a:xfrm>
          <a:prstGeom prst="rect">
            <a:avLst/>
          </a:prstGeom>
        </p:spPr>
        <p:txBody>
          <a:bodyPr lIns="0" tIns="0" rIns="0" bIns="0" rtlCol="0" anchor="t">
            <a:spAutoFit/>
          </a:bodyPr>
          <a:lstStyle/>
          <a:p>
            <a:pPr marL="0" lvl="0" indent="0" algn="ctr">
              <a:lnSpc>
                <a:spcPts val="3201"/>
              </a:lnSpc>
              <a:spcBef>
                <a:spcPct val="0"/>
              </a:spcBef>
            </a:pPr>
            <a:r>
              <a:rPr lang="en-US" sz="2177">
                <a:solidFill>
                  <a:srgbClr val="211F1C"/>
                </a:solidFill>
                <a:latin typeface="Roboto Mono"/>
              </a:rPr>
              <a:t>Personal information page</a:t>
            </a:r>
          </a:p>
        </p:txBody>
      </p:sp>
      <p:sp>
        <p:nvSpPr>
          <p:cNvPr id="15" name="TextBox 15"/>
          <p:cNvSpPr txBox="1"/>
          <p:nvPr/>
        </p:nvSpPr>
        <p:spPr>
          <a:xfrm>
            <a:off x="16096543" y="7005515"/>
            <a:ext cx="2189869" cy="1185047"/>
          </a:xfrm>
          <a:prstGeom prst="rect">
            <a:avLst/>
          </a:prstGeom>
        </p:spPr>
        <p:txBody>
          <a:bodyPr lIns="0" tIns="0" rIns="0" bIns="0" rtlCol="0" anchor="t">
            <a:spAutoFit/>
          </a:bodyPr>
          <a:lstStyle/>
          <a:p>
            <a:pPr marL="0" lvl="0" indent="0" algn="ctr">
              <a:lnSpc>
                <a:spcPts val="3201"/>
              </a:lnSpc>
              <a:spcBef>
                <a:spcPct val="0"/>
              </a:spcBef>
            </a:pPr>
            <a:r>
              <a:rPr lang="en-US" sz="2177">
                <a:solidFill>
                  <a:srgbClr val="211F1C"/>
                </a:solidFill>
                <a:latin typeface="Roboto Mono"/>
              </a:rPr>
              <a:t>Product management page</a:t>
            </a:r>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874327"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608027" y="2522581"/>
            <a:ext cx="6474261" cy="3698629"/>
          </a:xfrm>
          <a:custGeom>
            <a:avLst/>
            <a:gdLst/>
            <a:ahLst/>
            <a:cxnLst/>
            <a:rect l="l" t="t" r="r" b="b"/>
            <a:pathLst>
              <a:path w="6474261" h="3698629">
                <a:moveTo>
                  <a:pt x="0" y="0"/>
                </a:moveTo>
                <a:lnTo>
                  <a:pt x="6474261" y="0"/>
                </a:lnTo>
                <a:lnTo>
                  <a:pt x="6474261" y="3698630"/>
                </a:lnTo>
                <a:lnTo>
                  <a:pt x="0" y="3698630"/>
                </a:lnTo>
                <a:lnTo>
                  <a:pt x="0" y="0"/>
                </a:lnTo>
                <a:close/>
              </a:path>
            </a:pathLst>
          </a:custGeom>
          <a:blipFill>
            <a:blip r:embed="rId6"/>
            <a:stretch>
              <a:fillRect/>
            </a:stretch>
          </a:blipFill>
        </p:spPr>
        <p:txBody>
          <a:bodyPr/>
          <a:lstStyle/>
          <a:p>
            <a:endParaRPr lang="en-US"/>
          </a:p>
        </p:txBody>
      </p:sp>
      <p:sp>
        <p:nvSpPr>
          <p:cNvPr id="7" name="Freeform 7"/>
          <p:cNvSpPr/>
          <p:nvPr/>
        </p:nvSpPr>
        <p:spPr>
          <a:xfrm>
            <a:off x="9622282" y="2522581"/>
            <a:ext cx="6474261" cy="3705270"/>
          </a:xfrm>
          <a:custGeom>
            <a:avLst/>
            <a:gdLst/>
            <a:ahLst/>
            <a:cxnLst/>
            <a:rect l="l" t="t" r="r" b="b"/>
            <a:pathLst>
              <a:path w="6474261" h="3705270">
                <a:moveTo>
                  <a:pt x="0" y="0"/>
                </a:moveTo>
                <a:lnTo>
                  <a:pt x="6474261" y="0"/>
                </a:lnTo>
                <a:lnTo>
                  <a:pt x="6474261" y="3705270"/>
                </a:lnTo>
                <a:lnTo>
                  <a:pt x="0" y="3705270"/>
                </a:lnTo>
                <a:lnTo>
                  <a:pt x="0" y="0"/>
                </a:lnTo>
                <a:close/>
              </a:path>
            </a:pathLst>
          </a:custGeom>
          <a:blipFill>
            <a:blip r:embed="rId7"/>
            <a:stretch>
              <a:fillRect/>
            </a:stretch>
          </a:blipFill>
        </p:spPr>
        <p:txBody>
          <a:bodyPr/>
          <a:lstStyle/>
          <a:p>
            <a:endParaRPr lang="en-US"/>
          </a:p>
        </p:txBody>
      </p:sp>
      <p:sp>
        <p:nvSpPr>
          <p:cNvPr id="8" name="Freeform 8"/>
          <p:cNvSpPr/>
          <p:nvPr/>
        </p:nvSpPr>
        <p:spPr>
          <a:xfrm>
            <a:off x="2608027" y="6341247"/>
            <a:ext cx="6474261" cy="3698629"/>
          </a:xfrm>
          <a:custGeom>
            <a:avLst/>
            <a:gdLst/>
            <a:ahLst/>
            <a:cxnLst/>
            <a:rect l="l" t="t" r="r" b="b"/>
            <a:pathLst>
              <a:path w="6474261" h="3698629">
                <a:moveTo>
                  <a:pt x="0" y="0"/>
                </a:moveTo>
                <a:lnTo>
                  <a:pt x="6474261" y="0"/>
                </a:lnTo>
                <a:lnTo>
                  <a:pt x="6474261" y="3698629"/>
                </a:lnTo>
                <a:lnTo>
                  <a:pt x="0" y="3698629"/>
                </a:lnTo>
                <a:lnTo>
                  <a:pt x="0" y="0"/>
                </a:lnTo>
                <a:close/>
              </a:path>
            </a:pathLst>
          </a:custGeom>
          <a:blipFill>
            <a:blip r:embed="rId8"/>
            <a:stretch>
              <a:fillRect/>
            </a:stretch>
          </a:blipFill>
        </p:spPr>
        <p:txBody>
          <a:bodyPr/>
          <a:lstStyle/>
          <a:p>
            <a:endParaRPr lang="en-US"/>
          </a:p>
        </p:txBody>
      </p:sp>
      <p:sp>
        <p:nvSpPr>
          <p:cNvPr id="9" name="Freeform 9"/>
          <p:cNvSpPr/>
          <p:nvPr/>
        </p:nvSpPr>
        <p:spPr>
          <a:xfrm>
            <a:off x="9775599" y="6341247"/>
            <a:ext cx="6474261" cy="3698629"/>
          </a:xfrm>
          <a:custGeom>
            <a:avLst/>
            <a:gdLst/>
            <a:ahLst/>
            <a:cxnLst/>
            <a:rect l="l" t="t" r="r" b="b"/>
            <a:pathLst>
              <a:path w="6474261" h="3698629">
                <a:moveTo>
                  <a:pt x="0" y="0"/>
                </a:moveTo>
                <a:lnTo>
                  <a:pt x="6474261" y="0"/>
                </a:lnTo>
                <a:lnTo>
                  <a:pt x="6474261" y="3698629"/>
                </a:lnTo>
                <a:lnTo>
                  <a:pt x="0" y="3698629"/>
                </a:lnTo>
                <a:lnTo>
                  <a:pt x="0" y="0"/>
                </a:lnTo>
                <a:close/>
              </a:path>
            </a:pathLst>
          </a:custGeom>
          <a:blipFill>
            <a:blip r:embed="rId9"/>
            <a:stretch>
              <a:fillRect/>
            </a:stretch>
          </a:blipFill>
        </p:spPr>
        <p:txBody>
          <a:bodyPr/>
          <a:lstStyle/>
          <a:p>
            <a:endParaRPr lang="en-US"/>
          </a:p>
        </p:txBody>
      </p:sp>
      <p:sp>
        <p:nvSpPr>
          <p:cNvPr id="10" name="TextBox 10"/>
          <p:cNvSpPr txBox="1"/>
          <p:nvPr/>
        </p:nvSpPr>
        <p:spPr>
          <a:xfrm>
            <a:off x="-586277" y="1073147"/>
            <a:ext cx="17845577"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6.2 USER INTERFACE FOR ADMINISTRATOR </a:t>
            </a:r>
          </a:p>
        </p:txBody>
      </p:sp>
      <p:sp>
        <p:nvSpPr>
          <p:cNvPr id="11" name="TextBox 11"/>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12" name="TextBox 12"/>
          <p:cNvSpPr txBox="1"/>
          <p:nvPr/>
        </p:nvSpPr>
        <p:spPr>
          <a:xfrm>
            <a:off x="0" y="3741732"/>
            <a:ext cx="2608027" cy="787366"/>
          </a:xfrm>
          <a:prstGeom prst="rect">
            <a:avLst/>
          </a:prstGeom>
        </p:spPr>
        <p:txBody>
          <a:bodyPr lIns="0" tIns="0" rIns="0" bIns="0" rtlCol="0" anchor="t">
            <a:spAutoFit/>
          </a:bodyPr>
          <a:lstStyle/>
          <a:p>
            <a:pPr marL="0" lvl="0" indent="0" algn="ctr">
              <a:lnSpc>
                <a:spcPts val="3201"/>
              </a:lnSpc>
              <a:spcBef>
                <a:spcPct val="0"/>
              </a:spcBef>
            </a:pPr>
            <a:r>
              <a:rPr lang="en-US" sz="2177">
                <a:solidFill>
                  <a:srgbClr val="211F1C"/>
                </a:solidFill>
                <a:latin typeface="Roboto Mono"/>
              </a:rPr>
              <a:t>Page add product</a:t>
            </a:r>
          </a:p>
        </p:txBody>
      </p:sp>
      <p:sp>
        <p:nvSpPr>
          <p:cNvPr id="13" name="TextBox 13"/>
          <p:cNvSpPr txBox="1"/>
          <p:nvPr/>
        </p:nvSpPr>
        <p:spPr>
          <a:xfrm>
            <a:off x="0" y="7498077"/>
            <a:ext cx="2608027" cy="787366"/>
          </a:xfrm>
          <a:prstGeom prst="rect">
            <a:avLst/>
          </a:prstGeom>
        </p:spPr>
        <p:txBody>
          <a:bodyPr lIns="0" tIns="0" rIns="0" bIns="0" rtlCol="0" anchor="t">
            <a:spAutoFit/>
          </a:bodyPr>
          <a:lstStyle/>
          <a:p>
            <a:pPr marL="0" lvl="0" indent="0" algn="ctr">
              <a:lnSpc>
                <a:spcPts val="3201"/>
              </a:lnSpc>
              <a:spcBef>
                <a:spcPct val="0"/>
              </a:spcBef>
            </a:pPr>
            <a:r>
              <a:rPr lang="en-US" sz="2177">
                <a:solidFill>
                  <a:srgbClr val="211F1C"/>
                </a:solidFill>
                <a:latin typeface="Roboto Mono"/>
              </a:rPr>
              <a:t>Order management page</a:t>
            </a:r>
          </a:p>
        </p:txBody>
      </p:sp>
      <p:sp>
        <p:nvSpPr>
          <p:cNvPr id="14" name="TextBox 14"/>
          <p:cNvSpPr txBox="1"/>
          <p:nvPr/>
        </p:nvSpPr>
        <p:spPr>
          <a:xfrm>
            <a:off x="16096543" y="2946370"/>
            <a:ext cx="2189869" cy="787366"/>
          </a:xfrm>
          <a:prstGeom prst="rect">
            <a:avLst/>
          </a:prstGeom>
        </p:spPr>
        <p:txBody>
          <a:bodyPr lIns="0" tIns="0" rIns="0" bIns="0" rtlCol="0" anchor="t">
            <a:spAutoFit/>
          </a:bodyPr>
          <a:lstStyle/>
          <a:p>
            <a:pPr marL="0" lvl="0" indent="0" algn="ctr">
              <a:lnSpc>
                <a:spcPts val="3201"/>
              </a:lnSpc>
              <a:spcBef>
                <a:spcPct val="0"/>
              </a:spcBef>
            </a:pPr>
            <a:r>
              <a:rPr lang="en-US" sz="2177">
                <a:solidFill>
                  <a:srgbClr val="211F1C"/>
                </a:solidFill>
                <a:latin typeface="Roboto Mono"/>
              </a:rPr>
              <a:t>Page update product</a:t>
            </a:r>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874327"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669739" y="2522581"/>
            <a:ext cx="6474261" cy="3698629"/>
          </a:xfrm>
          <a:custGeom>
            <a:avLst/>
            <a:gdLst/>
            <a:ahLst/>
            <a:cxnLst/>
            <a:rect l="l" t="t" r="r" b="b"/>
            <a:pathLst>
              <a:path w="6474261" h="3698629">
                <a:moveTo>
                  <a:pt x="0" y="0"/>
                </a:moveTo>
                <a:lnTo>
                  <a:pt x="6474261" y="0"/>
                </a:lnTo>
                <a:lnTo>
                  <a:pt x="6474261" y="3698630"/>
                </a:lnTo>
                <a:lnTo>
                  <a:pt x="0" y="3698630"/>
                </a:lnTo>
                <a:lnTo>
                  <a:pt x="0" y="0"/>
                </a:lnTo>
                <a:close/>
              </a:path>
            </a:pathLst>
          </a:custGeom>
          <a:blipFill>
            <a:blip r:embed="rId6"/>
            <a:stretch>
              <a:fillRect/>
            </a:stretch>
          </a:blipFill>
        </p:spPr>
        <p:txBody>
          <a:bodyPr/>
          <a:lstStyle/>
          <a:p>
            <a:endParaRPr lang="en-US"/>
          </a:p>
        </p:txBody>
      </p:sp>
      <p:sp>
        <p:nvSpPr>
          <p:cNvPr id="7" name="Freeform 7"/>
          <p:cNvSpPr/>
          <p:nvPr/>
        </p:nvSpPr>
        <p:spPr>
          <a:xfrm>
            <a:off x="9775599" y="2522581"/>
            <a:ext cx="6474261" cy="3705270"/>
          </a:xfrm>
          <a:custGeom>
            <a:avLst/>
            <a:gdLst/>
            <a:ahLst/>
            <a:cxnLst/>
            <a:rect l="l" t="t" r="r" b="b"/>
            <a:pathLst>
              <a:path w="6474261" h="3705270">
                <a:moveTo>
                  <a:pt x="0" y="0"/>
                </a:moveTo>
                <a:lnTo>
                  <a:pt x="6474261" y="0"/>
                </a:lnTo>
                <a:lnTo>
                  <a:pt x="6474261" y="3705270"/>
                </a:lnTo>
                <a:lnTo>
                  <a:pt x="0" y="3705270"/>
                </a:lnTo>
                <a:lnTo>
                  <a:pt x="0" y="0"/>
                </a:lnTo>
                <a:close/>
              </a:path>
            </a:pathLst>
          </a:custGeom>
          <a:blipFill>
            <a:blip r:embed="rId7"/>
            <a:stretch>
              <a:fillRect/>
            </a:stretch>
          </a:blipFill>
        </p:spPr>
        <p:txBody>
          <a:bodyPr/>
          <a:lstStyle/>
          <a:p>
            <a:endParaRPr lang="en-US"/>
          </a:p>
        </p:txBody>
      </p:sp>
      <p:sp>
        <p:nvSpPr>
          <p:cNvPr id="8" name="Freeform 8"/>
          <p:cNvSpPr/>
          <p:nvPr/>
        </p:nvSpPr>
        <p:spPr>
          <a:xfrm>
            <a:off x="2669739" y="6341247"/>
            <a:ext cx="6435838" cy="3670078"/>
          </a:xfrm>
          <a:custGeom>
            <a:avLst/>
            <a:gdLst/>
            <a:ahLst/>
            <a:cxnLst/>
            <a:rect l="l" t="t" r="r" b="b"/>
            <a:pathLst>
              <a:path w="6435838" h="3670078">
                <a:moveTo>
                  <a:pt x="0" y="0"/>
                </a:moveTo>
                <a:lnTo>
                  <a:pt x="6435837" y="0"/>
                </a:lnTo>
                <a:lnTo>
                  <a:pt x="6435837" y="3670078"/>
                </a:lnTo>
                <a:lnTo>
                  <a:pt x="0" y="3670078"/>
                </a:lnTo>
                <a:lnTo>
                  <a:pt x="0" y="0"/>
                </a:lnTo>
                <a:close/>
              </a:path>
            </a:pathLst>
          </a:custGeom>
          <a:blipFill>
            <a:blip r:embed="rId8"/>
            <a:stretch>
              <a:fillRect/>
            </a:stretch>
          </a:blipFill>
        </p:spPr>
        <p:txBody>
          <a:bodyPr/>
          <a:lstStyle/>
          <a:p>
            <a:endParaRPr lang="en-US"/>
          </a:p>
        </p:txBody>
      </p:sp>
      <p:sp>
        <p:nvSpPr>
          <p:cNvPr id="9" name="TextBox 9"/>
          <p:cNvSpPr txBox="1"/>
          <p:nvPr/>
        </p:nvSpPr>
        <p:spPr>
          <a:xfrm>
            <a:off x="-586277" y="1073147"/>
            <a:ext cx="17845577"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6.2 USER INTERFACE FOR ADMINISTRATOR </a:t>
            </a:r>
          </a:p>
        </p:txBody>
      </p:sp>
      <p:sp>
        <p:nvSpPr>
          <p:cNvPr id="10" name="TextBox 10"/>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11" name="TextBox 11"/>
          <p:cNvSpPr txBox="1"/>
          <p:nvPr/>
        </p:nvSpPr>
        <p:spPr>
          <a:xfrm>
            <a:off x="0" y="3741732"/>
            <a:ext cx="2608027" cy="787366"/>
          </a:xfrm>
          <a:prstGeom prst="rect">
            <a:avLst/>
          </a:prstGeom>
        </p:spPr>
        <p:txBody>
          <a:bodyPr lIns="0" tIns="0" rIns="0" bIns="0" rtlCol="0" anchor="t">
            <a:spAutoFit/>
          </a:bodyPr>
          <a:lstStyle/>
          <a:p>
            <a:pPr marL="0" lvl="0" indent="0" algn="ctr">
              <a:lnSpc>
                <a:spcPts val="3201"/>
              </a:lnSpc>
              <a:spcBef>
                <a:spcPct val="0"/>
              </a:spcBef>
            </a:pPr>
            <a:r>
              <a:rPr lang="en-US" sz="2177">
                <a:solidFill>
                  <a:srgbClr val="211F1C"/>
                </a:solidFill>
                <a:latin typeface="Roboto Mono"/>
              </a:rPr>
              <a:t>Voucher management page</a:t>
            </a:r>
          </a:p>
        </p:txBody>
      </p:sp>
      <p:sp>
        <p:nvSpPr>
          <p:cNvPr id="12" name="TextBox 12"/>
          <p:cNvSpPr txBox="1"/>
          <p:nvPr/>
        </p:nvSpPr>
        <p:spPr>
          <a:xfrm>
            <a:off x="0" y="7498077"/>
            <a:ext cx="2608027" cy="787366"/>
          </a:xfrm>
          <a:prstGeom prst="rect">
            <a:avLst/>
          </a:prstGeom>
        </p:spPr>
        <p:txBody>
          <a:bodyPr lIns="0" tIns="0" rIns="0" bIns="0" rtlCol="0" anchor="t">
            <a:spAutoFit/>
          </a:bodyPr>
          <a:lstStyle/>
          <a:p>
            <a:pPr marL="0" lvl="0" indent="0" algn="ctr">
              <a:lnSpc>
                <a:spcPts val="3201"/>
              </a:lnSpc>
              <a:spcBef>
                <a:spcPct val="0"/>
              </a:spcBef>
            </a:pPr>
            <a:r>
              <a:rPr lang="en-US" sz="2177">
                <a:solidFill>
                  <a:srgbClr val="211F1C"/>
                </a:solidFill>
                <a:latin typeface="Roboto Mono"/>
              </a:rPr>
              <a:t>Employee management page</a:t>
            </a:r>
          </a:p>
        </p:txBody>
      </p:sp>
      <p:sp>
        <p:nvSpPr>
          <p:cNvPr id="13" name="TextBox 13"/>
          <p:cNvSpPr txBox="1"/>
          <p:nvPr/>
        </p:nvSpPr>
        <p:spPr>
          <a:xfrm>
            <a:off x="16096543" y="2946370"/>
            <a:ext cx="2189869" cy="1185047"/>
          </a:xfrm>
          <a:prstGeom prst="rect">
            <a:avLst/>
          </a:prstGeom>
        </p:spPr>
        <p:txBody>
          <a:bodyPr lIns="0" tIns="0" rIns="0" bIns="0" rtlCol="0" anchor="t">
            <a:spAutoFit/>
          </a:bodyPr>
          <a:lstStyle/>
          <a:p>
            <a:pPr marL="0" lvl="0" indent="0" algn="ctr">
              <a:lnSpc>
                <a:spcPts val="3201"/>
              </a:lnSpc>
              <a:spcBef>
                <a:spcPct val="0"/>
              </a:spcBef>
            </a:pPr>
            <a:r>
              <a:rPr lang="en-US" sz="2177">
                <a:solidFill>
                  <a:srgbClr val="211F1C"/>
                </a:solidFill>
                <a:latin typeface="Roboto Mono"/>
              </a:rPr>
              <a:t>Customer management page</a:t>
            </a: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78504"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4906978" y="904549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TextBox 7"/>
          <p:cNvSpPr txBox="1"/>
          <p:nvPr/>
        </p:nvSpPr>
        <p:spPr>
          <a:xfrm>
            <a:off x="2144165" y="1374852"/>
            <a:ext cx="13401656"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7. CONCLUDE</a:t>
            </a:r>
          </a:p>
        </p:txBody>
      </p:sp>
      <p:sp>
        <p:nvSpPr>
          <p:cNvPr id="8" name="TextBox 8"/>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9" name="TextBox 9"/>
          <p:cNvSpPr txBox="1"/>
          <p:nvPr/>
        </p:nvSpPr>
        <p:spPr>
          <a:xfrm>
            <a:off x="809625" y="2425077"/>
            <a:ext cx="17478375" cy="28286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Srping boot is a powerful framework, it helps us develop a website quickly with high demand today. Developing a sales website quickly in time for customers Spring boot is not a bad choice. Especially Spring security with full support technology for security and safety of use such as JWT, Oauth2.0,...</a:t>
            </a:r>
          </a:p>
        </p:txBody>
      </p:sp>
      <p:sp>
        <p:nvSpPr>
          <p:cNvPr id="10" name="TextBox 10"/>
          <p:cNvSpPr txBox="1"/>
          <p:nvPr/>
        </p:nvSpPr>
        <p:spPr>
          <a:xfrm>
            <a:off x="809625" y="5676136"/>
            <a:ext cx="17478375" cy="3971611"/>
          </a:xfrm>
          <a:prstGeom prst="rect">
            <a:avLst/>
          </a:prstGeom>
        </p:spPr>
        <p:txBody>
          <a:bodyPr lIns="0" tIns="0" rIns="0" bIns="0" rtlCol="0" anchor="t">
            <a:spAutoFit/>
          </a:bodyPr>
          <a:lstStyle/>
          <a:p>
            <a:pPr algn="l">
              <a:lnSpc>
                <a:spcPts val="4505"/>
              </a:lnSpc>
            </a:pPr>
            <a:r>
              <a:rPr lang="en-US" sz="3064">
                <a:solidFill>
                  <a:srgbClr val="211F1C"/>
                </a:solidFill>
                <a:latin typeface="Roboto Mono"/>
              </a:rPr>
              <a:t>This is my first basic project, with limited human resources and limited time, but during the implementation process, there were times when I encountered many difficulties for someone starting from scratch. 0 Completing this project is very satisfying for me. If there is anything lacking in this topic, I hope teachers will sympathize and give suggestions so that this topic can be further developed.</a:t>
            </a:r>
          </a:p>
          <a:p>
            <a:pPr marL="0" lvl="0" indent="0" algn="l">
              <a:lnSpc>
                <a:spcPts val="4505"/>
              </a:lnSpc>
              <a:spcBef>
                <a:spcPct val="0"/>
              </a:spcBef>
            </a:pPr>
            <a:r>
              <a:rPr lang="en-US" sz="3064">
                <a:solidFill>
                  <a:srgbClr val="211F1C"/>
                </a:solidFill>
                <a:latin typeface="Roboto Mono"/>
              </a:rPr>
              <a:t>Thank you sincerely.</a:t>
            </a:r>
          </a:p>
        </p:txBody>
      </p:sp>
    </p:spTree>
  </p:cSld>
  <p:clrMapOvr>
    <a:masterClrMapping/>
  </p:clrMapOvr>
  <p:transition>
    <p:push/>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78504"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4906978" y="904549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TextBox 7"/>
          <p:cNvSpPr txBox="1"/>
          <p:nvPr/>
        </p:nvSpPr>
        <p:spPr>
          <a:xfrm>
            <a:off x="2144165" y="1374852"/>
            <a:ext cx="13401656"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8. REFERENCES</a:t>
            </a:r>
          </a:p>
        </p:txBody>
      </p:sp>
      <p:sp>
        <p:nvSpPr>
          <p:cNvPr id="8" name="TextBox 8"/>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9" name="TextBox 9"/>
          <p:cNvSpPr txBox="1"/>
          <p:nvPr/>
        </p:nvSpPr>
        <p:spPr>
          <a:xfrm>
            <a:off x="809625" y="2885028"/>
            <a:ext cx="17478375" cy="3400111"/>
          </a:xfrm>
          <a:prstGeom prst="rect">
            <a:avLst/>
          </a:prstGeom>
        </p:spPr>
        <p:txBody>
          <a:bodyPr lIns="0" tIns="0" rIns="0" bIns="0" rtlCol="0" anchor="t">
            <a:spAutoFit/>
          </a:bodyPr>
          <a:lstStyle/>
          <a:p>
            <a:pPr algn="l">
              <a:lnSpc>
                <a:spcPts val="4505"/>
              </a:lnSpc>
            </a:pPr>
            <a:r>
              <a:rPr lang="en-US" sz="3064">
                <a:solidFill>
                  <a:srgbClr val="211F1C"/>
                </a:solidFill>
                <a:latin typeface="Roboto Mono"/>
              </a:rPr>
              <a:t>[1] https://docs.spring.io/spring-boot/docs/3.2.2/reference/htmlsingle/#web.spring-session </a:t>
            </a:r>
          </a:p>
          <a:p>
            <a:pPr algn="l">
              <a:lnSpc>
                <a:spcPts val="4505"/>
              </a:lnSpc>
            </a:pPr>
            <a:r>
              <a:rPr lang="en-US" sz="3064">
                <a:solidFill>
                  <a:srgbClr val="211F1C"/>
                </a:solidFill>
                <a:latin typeface="Roboto Mono"/>
              </a:rPr>
              <a:t>[2] https://www.youtube.com/watch?v=5rNk7m_zlAg </a:t>
            </a:r>
          </a:p>
          <a:p>
            <a:pPr algn="l">
              <a:lnSpc>
                <a:spcPts val="4505"/>
              </a:lnSpc>
            </a:pPr>
            <a:r>
              <a:rPr lang="en-US" sz="3064">
                <a:solidFill>
                  <a:srgbClr val="211F1C"/>
                </a:solidFill>
                <a:latin typeface="Roboto Mono"/>
              </a:rPr>
              <a:t>[3] https://kungfutech.edu.vn/khoa-hoc/spring-boot </a:t>
            </a:r>
          </a:p>
          <a:p>
            <a:pPr algn="l">
              <a:lnSpc>
                <a:spcPts val="4505"/>
              </a:lnSpc>
            </a:pPr>
            <a:r>
              <a:rPr lang="en-US" sz="3064">
                <a:solidFill>
                  <a:srgbClr val="211F1C"/>
                </a:solidFill>
                <a:latin typeface="Roboto Mono"/>
              </a:rPr>
              <a:t>[4] https://viblo.asia/search?q=spring%20boot </a:t>
            </a:r>
          </a:p>
          <a:p>
            <a:pPr marL="0" lvl="0" indent="0" algn="l">
              <a:lnSpc>
                <a:spcPts val="4505"/>
              </a:lnSpc>
              <a:spcBef>
                <a:spcPct val="0"/>
              </a:spcBef>
            </a:pPr>
            <a:r>
              <a:rPr lang="en-US" sz="3064">
                <a:solidFill>
                  <a:srgbClr val="211F1C"/>
                </a:solidFill>
                <a:latin typeface="Roboto Mono"/>
              </a:rPr>
              <a:t>[5] https://www.bezkoder.com/?s=spring+boot&amp;submit=Search</a:t>
            </a:r>
          </a:p>
        </p:txBody>
      </p:sp>
    </p:spTree>
  </p:cSld>
  <p:clrMapOvr>
    <a:masterClrMapping/>
  </p:clrMapOvr>
  <p:transition>
    <p:push/>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03476"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TextBox 5"/>
          <p:cNvSpPr txBox="1"/>
          <p:nvPr/>
        </p:nvSpPr>
        <p:spPr>
          <a:xfrm>
            <a:off x="3519790" y="4109190"/>
            <a:ext cx="11248419" cy="1562998"/>
          </a:xfrm>
          <a:prstGeom prst="rect">
            <a:avLst/>
          </a:prstGeom>
        </p:spPr>
        <p:txBody>
          <a:bodyPr lIns="0" tIns="0" rIns="0" bIns="0" rtlCol="0" anchor="t">
            <a:spAutoFit/>
          </a:bodyPr>
          <a:lstStyle/>
          <a:p>
            <a:pPr marL="0" lvl="0" indent="0" algn="ctr">
              <a:lnSpc>
                <a:spcPts val="11748"/>
              </a:lnSpc>
              <a:spcBef>
                <a:spcPct val="0"/>
              </a:spcBef>
            </a:pPr>
            <a:r>
              <a:rPr lang="en-US" sz="11632" u="none" strike="noStrike">
                <a:solidFill>
                  <a:srgbClr val="211F1C"/>
                </a:solidFill>
                <a:latin typeface="Anton"/>
              </a:rPr>
              <a:t>THANK YOU</a:t>
            </a:r>
          </a:p>
        </p:txBody>
      </p:sp>
      <p:sp>
        <p:nvSpPr>
          <p:cNvPr id="6" name="Freeform 6"/>
          <p:cNvSpPr/>
          <p:nvPr/>
        </p:nvSpPr>
        <p:spPr>
          <a:xfrm>
            <a:off x="8282303" y="2236423"/>
            <a:ext cx="1723393" cy="1472718"/>
          </a:xfrm>
          <a:custGeom>
            <a:avLst/>
            <a:gdLst/>
            <a:ahLst/>
            <a:cxnLst/>
            <a:rect l="l" t="t" r="r" b="b"/>
            <a:pathLst>
              <a:path w="1723393" h="1472718">
                <a:moveTo>
                  <a:pt x="0" y="0"/>
                </a:moveTo>
                <a:lnTo>
                  <a:pt x="1723394" y="0"/>
                </a:lnTo>
                <a:lnTo>
                  <a:pt x="1723394" y="1472717"/>
                </a:lnTo>
                <a:lnTo>
                  <a:pt x="0" y="14727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4906978" y="904323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809625" y="9043238"/>
            <a:ext cx="2880627" cy="432385"/>
            <a:chOff x="0" y="0"/>
            <a:chExt cx="3840836" cy="576513"/>
          </a:xfrm>
        </p:grpSpPr>
        <p:grpSp>
          <p:nvGrpSpPr>
            <p:cNvPr id="9" name="Group 9"/>
            <p:cNvGrpSpPr/>
            <p:nvPr/>
          </p:nvGrpSpPr>
          <p:grpSpPr>
            <a:xfrm>
              <a:off x="0" y="0"/>
              <a:ext cx="3840836" cy="576513"/>
              <a:chOff x="0" y="0"/>
              <a:chExt cx="8296205" cy="1245268"/>
            </a:xfrm>
          </p:grpSpPr>
          <p:sp>
            <p:nvSpPr>
              <p:cNvPr id="10" name="Freeform 10"/>
              <p:cNvSpPr/>
              <p:nvPr/>
            </p:nvSpPr>
            <p:spPr>
              <a:xfrm>
                <a:off x="0" y="0"/>
                <a:ext cx="8296205" cy="1245268"/>
              </a:xfrm>
              <a:custGeom>
                <a:avLst/>
                <a:gdLst/>
                <a:ahLst/>
                <a:cxnLst/>
                <a:rect l="l" t="t" r="r" b="b"/>
                <a:pathLst>
                  <a:path w="8296205" h="1245268">
                    <a:moveTo>
                      <a:pt x="83315" y="0"/>
                    </a:moveTo>
                    <a:lnTo>
                      <a:pt x="8212890" y="0"/>
                    </a:lnTo>
                    <a:cubicBezTo>
                      <a:pt x="8258904" y="0"/>
                      <a:pt x="8296205" y="37301"/>
                      <a:pt x="8296205" y="83315"/>
                    </a:cubicBezTo>
                    <a:lnTo>
                      <a:pt x="8296205" y="1161953"/>
                    </a:lnTo>
                    <a:cubicBezTo>
                      <a:pt x="8296205" y="1207966"/>
                      <a:pt x="8258904" y="1245268"/>
                      <a:pt x="8212890" y="1245268"/>
                    </a:cubicBezTo>
                    <a:lnTo>
                      <a:pt x="83315" y="1245268"/>
                    </a:lnTo>
                    <a:cubicBezTo>
                      <a:pt x="37301" y="1245268"/>
                      <a:pt x="0" y="1207966"/>
                      <a:pt x="0" y="1161953"/>
                    </a:cubicBezTo>
                    <a:lnTo>
                      <a:pt x="0" y="83315"/>
                    </a:lnTo>
                    <a:cubicBezTo>
                      <a:pt x="0" y="37301"/>
                      <a:pt x="37301" y="0"/>
                      <a:pt x="83315" y="0"/>
                    </a:cubicBezTo>
                    <a:close/>
                  </a:path>
                </a:pathLst>
              </a:custGeom>
              <a:solidFill>
                <a:srgbClr val="F1F1F1"/>
              </a:solidFill>
              <a:ln w="9525" cap="rnd">
                <a:solidFill>
                  <a:srgbClr val="000000"/>
                </a:solidFill>
                <a:prstDash val="solid"/>
                <a:round/>
              </a:ln>
            </p:spPr>
            <p:txBody>
              <a:bodyPr/>
              <a:lstStyle/>
              <a:p>
                <a:endParaRPr lang="en-US"/>
              </a:p>
            </p:txBody>
          </p:sp>
          <p:sp>
            <p:nvSpPr>
              <p:cNvPr id="11" name="TextBox 11"/>
              <p:cNvSpPr txBox="1"/>
              <p:nvPr/>
            </p:nvSpPr>
            <p:spPr>
              <a:xfrm>
                <a:off x="0" y="-38100"/>
                <a:ext cx="8296205" cy="1283368"/>
              </a:xfrm>
              <a:prstGeom prst="rect">
                <a:avLst/>
              </a:prstGeom>
            </p:spPr>
            <p:txBody>
              <a:bodyPr lIns="12700" tIns="12700" rIns="12700" bIns="12700" rtlCol="0" anchor="ctr"/>
              <a:lstStyle/>
              <a:p>
                <a:pPr marL="0" lvl="0" indent="0" algn="ctr">
                  <a:lnSpc>
                    <a:spcPts val="2116"/>
                  </a:lnSpc>
                  <a:spcBef>
                    <a:spcPct val="0"/>
                  </a:spcBef>
                </a:pPr>
                <a:r>
                  <a:rPr lang="en-US" sz="1439" u="none" strike="noStrike" spc="211">
                    <a:solidFill>
                      <a:srgbClr val="211F1C"/>
                    </a:solidFill>
                    <a:latin typeface="Nunito Sans Expanded Semi-Bold"/>
                  </a:rPr>
                  <a:t>BORCELLE</a:t>
                </a:r>
              </a:p>
            </p:txBody>
          </p:sp>
        </p:grpSp>
        <p:sp>
          <p:nvSpPr>
            <p:cNvPr id="12" name="Freeform 12"/>
            <p:cNvSpPr/>
            <p:nvPr/>
          </p:nvSpPr>
          <p:spPr>
            <a:xfrm>
              <a:off x="3233807" y="116532"/>
              <a:ext cx="341941" cy="341941"/>
            </a:xfrm>
            <a:custGeom>
              <a:avLst/>
              <a:gdLst/>
              <a:ahLst/>
              <a:cxnLst/>
              <a:rect l="l" t="t" r="r" b="b"/>
              <a:pathLst>
                <a:path w="341941" h="341941">
                  <a:moveTo>
                    <a:pt x="0" y="0"/>
                  </a:moveTo>
                  <a:lnTo>
                    <a:pt x="341942" y="0"/>
                  </a:lnTo>
                  <a:lnTo>
                    <a:pt x="341942" y="341942"/>
                  </a:lnTo>
                  <a:lnTo>
                    <a:pt x="0" y="3419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Freeform 13"/>
            <p:cNvSpPr/>
            <p:nvPr/>
          </p:nvSpPr>
          <p:spPr>
            <a:xfrm>
              <a:off x="265087" y="118039"/>
              <a:ext cx="341941" cy="341941"/>
            </a:xfrm>
            <a:custGeom>
              <a:avLst/>
              <a:gdLst/>
              <a:ahLst/>
              <a:cxnLst/>
              <a:rect l="l" t="t" r="r" b="b"/>
              <a:pathLst>
                <a:path w="341941" h="341941">
                  <a:moveTo>
                    <a:pt x="0" y="0"/>
                  </a:moveTo>
                  <a:lnTo>
                    <a:pt x="341941" y="0"/>
                  </a:lnTo>
                  <a:lnTo>
                    <a:pt x="341941" y="341941"/>
                  </a:lnTo>
                  <a:lnTo>
                    <a:pt x="0" y="3419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sp>
        <p:nvSpPr>
          <p:cNvPr id="14" name="TextBox 14"/>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15" name="TextBox 15"/>
          <p:cNvSpPr txBox="1"/>
          <p:nvPr/>
        </p:nvSpPr>
        <p:spPr>
          <a:xfrm>
            <a:off x="14240878" y="773278"/>
            <a:ext cx="3237497" cy="255422"/>
          </a:xfrm>
          <a:prstGeom prst="rect">
            <a:avLst/>
          </a:prstGeom>
        </p:spPr>
        <p:txBody>
          <a:bodyPr lIns="0" tIns="0" rIns="0" bIns="0" rtlCol="0" anchor="t">
            <a:spAutoFit/>
          </a:bodyPr>
          <a:lstStyle/>
          <a:p>
            <a:pPr marL="0" lvl="0" indent="0" algn="r">
              <a:lnSpc>
                <a:spcPts val="2116"/>
              </a:lnSpc>
              <a:spcBef>
                <a:spcPct val="0"/>
              </a:spcBef>
            </a:pPr>
            <a:r>
              <a:rPr lang="en-US" sz="1439" u="none" strike="noStrike" spc="211">
                <a:solidFill>
                  <a:srgbClr val="211F1C"/>
                </a:solidFill>
                <a:latin typeface="Nunito Sans Expanded Semi-Bold"/>
              </a:rPr>
              <a:t>WINTER 2030</a:t>
            </a:r>
          </a:p>
        </p:txBody>
      </p:sp>
      <p:sp>
        <p:nvSpPr>
          <p:cNvPr id="16" name="Freeform 16"/>
          <p:cNvSpPr/>
          <p:nvPr/>
        </p:nvSpPr>
        <p:spPr>
          <a:xfrm>
            <a:off x="2358180" y="4608658"/>
            <a:ext cx="354514" cy="354514"/>
          </a:xfrm>
          <a:custGeom>
            <a:avLst/>
            <a:gdLst/>
            <a:ahLst/>
            <a:cxnLst/>
            <a:rect l="l" t="t" r="r" b="b"/>
            <a:pathLst>
              <a:path w="354514" h="354514">
                <a:moveTo>
                  <a:pt x="0" y="0"/>
                </a:moveTo>
                <a:lnTo>
                  <a:pt x="354514" y="0"/>
                </a:lnTo>
                <a:lnTo>
                  <a:pt x="354514" y="354514"/>
                </a:lnTo>
                <a:lnTo>
                  <a:pt x="0" y="35451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7" name="Freeform 17"/>
          <p:cNvSpPr/>
          <p:nvPr/>
        </p:nvSpPr>
        <p:spPr>
          <a:xfrm>
            <a:off x="15575306" y="4608658"/>
            <a:ext cx="354514" cy="354514"/>
          </a:xfrm>
          <a:custGeom>
            <a:avLst/>
            <a:gdLst/>
            <a:ahLst/>
            <a:cxnLst/>
            <a:rect l="l" t="t" r="r" b="b"/>
            <a:pathLst>
              <a:path w="354514" h="354514">
                <a:moveTo>
                  <a:pt x="0" y="0"/>
                </a:moveTo>
                <a:lnTo>
                  <a:pt x="354514" y="0"/>
                </a:lnTo>
                <a:lnTo>
                  <a:pt x="354514" y="354514"/>
                </a:lnTo>
                <a:lnTo>
                  <a:pt x="0" y="35451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18" name="Group 18"/>
          <p:cNvGrpSpPr/>
          <p:nvPr/>
        </p:nvGrpSpPr>
        <p:grpSpPr>
          <a:xfrm>
            <a:off x="3879846" y="9043238"/>
            <a:ext cx="1066053" cy="432385"/>
            <a:chOff x="0" y="0"/>
            <a:chExt cx="3070231" cy="1245268"/>
          </a:xfrm>
        </p:grpSpPr>
        <p:sp>
          <p:nvSpPr>
            <p:cNvPr id="19" name="Freeform 19"/>
            <p:cNvSpPr/>
            <p:nvPr/>
          </p:nvSpPr>
          <p:spPr>
            <a:xfrm>
              <a:off x="0" y="0"/>
              <a:ext cx="3070231" cy="1245268"/>
            </a:xfrm>
            <a:custGeom>
              <a:avLst/>
              <a:gdLst/>
              <a:ahLst/>
              <a:cxnLst/>
              <a:rect l="l" t="t" r="r" b="b"/>
              <a:pathLst>
                <a:path w="3070231" h="1245268">
                  <a:moveTo>
                    <a:pt x="225129" y="0"/>
                  </a:moveTo>
                  <a:lnTo>
                    <a:pt x="2845102" y="0"/>
                  </a:lnTo>
                  <a:cubicBezTo>
                    <a:pt x="2969438" y="0"/>
                    <a:pt x="3070231" y="100794"/>
                    <a:pt x="3070231" y="225129"/>
                  </a:cubicBezTo>
                  <a:lnTo>
                    <a:pt x="3070231" y="1020139"/>
                  </a:lnTo>
                  <a:cubicBezTo>
                    <a:pt x="3070231" y="1144474"/>
                    <a:pt x="2969438" y="1245268"/>
                    <a:pt x="2845102" y="1245268"/>
                  </a:cubicBezTo>
                  <a:lnTo>
                    <a:pt x="225129" y="1245268"/>
                  </a:lnTo>
                  <a:cubicBezTo>
                    <a:pt x="100794" y="1245268"/>
                    <a:pt x="0" y="1144474"/>
                    <a:pt x="0" y="1020139"/>
                  </a:cubicBezTo>
                  <a:lnTo>
                    <a:pt x="0" y="225129"/>
                  </a:lnTo>
                  <a:cubicBezTo>
                    <a:pt x="0" y="100794"/>
                    <a:pt x="100794" y="0"/>
                    <a:pt x="225129" y="0"/>
                  </a:cubicBezTo>
                  <a:close/>
                </a:path>
              </a:pathLst>
            </a:custGeom>
            <a:solidFill>
              <a:srgbClr val="F1F1F1"/>
            </a:solidFill>
            <a:ln w="9525" cap="rnd">
              <a:solidFill>
                <a:srgbClr val="000000"/>
              </a:solidFill>
              <a:prstDash val="solid"/>
              <a:round/>
            </a:ln>
          </p:spPr>
          <p:txBody>
            <a:bodyPr/>
            <a:lstStyle/>
            <a:p>
              <a:endParaRPr lang="en-US"/>
            </a:p>
          </p:txBody>
        </p:sp>
        <p:sp>
          <p:nvSpPr>
            <p:cNvPr id="20" name="TextBox 20"/>
            <p:cNvSpPr txBox="1"/>
            <p:nvPr/>
          </p:nvSpPr>
          <p:spPr>
            <a:xfrm>
              <a:off x="0" y="-38100"/>
              <a:ext cx="3070231" cy="1283368"/>
            </a:xfrm>
            <a:prstGeom prst="rect">
              <a:avLst/>
            </a:prstGeom>
          </p:spPr>
          <p:txBody>
            <a:bodyPr lIns="12700" tIns="12700" rIns="12700" bIns="12700" rtlCol="0" anchor="ctr"/>
            <a:lstStyle/>
            <a:p>
              <a:pPr marL="0" lvl="0" indent="0" algn="ctr">
                <a:lnSpc>
                  <a:spcPts val="2116"/>
                </a:lnSpc>
                <a:spcBef>
                  <a:spcPct val="0"/>
                </a:spcBef>
              </a:pPr>
              <a:r>
                <a:rPr lang="en-US" sz="1439" spc="211">
                  <a:solidFill>
                    <a:srgbClr val="211F1C"/>
                  </a:solidFill>
                  <a:latin typeface="Nunito Sans Expanded Semi-Bold"/>
                </a:rPr>
                <a:t>11/11</a:t>
              </a:r>
            </a:p>
          </p:txBody>
        </p:sp>
      </p:grpSp>
    </p:spTree>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03476"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4906978" y="904323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6" name="Group 6"/>
          <p:cNvGrpSpPr/>
          <p:nvPr/>
        </p:nvGrpSpPr>
        <p:grpSpPr>
          <a:xfrm>
            <a:off x="809625" y="9043238"/>
            <a:ext cx="2880627" cy="432385"/>
            <a:chOff x="0" y="0"/>
            <a:chExt cx="3840836" cy="576513"/>
          </a:xfrm>
        </p:grpSpPr>
        <p:grpSp>
          <p:nvGrpSpPr>
            <p:cNvPr id="7" name="Group 7"/>
            <p:cNvGrpSpPr/>
            <p:nvPr/>
          </p:nvGrpSpPr>
          <p:grpSpPr>
            <a:xfrm>
              <a:off x="0" y="0"/>
              <a:ext cx="3840836" cy="576513"/>
              <a:chOff x="0" y="0"/>
              <a:chExt cx="8296205" cy="1245268"/>
            </a:xfrm>
          </p:grpSpPr>
          <p:sp>
            <p:nvSpPr>
              <p:cNvPr id="8" name="Freeform 8"/>
              <p:cNvSpPr/>
              <p:nvPr/>
            </p:nvSpPr>
            <p:spPr>
              <a:xfrm>
                <a:off x="0" y="0"/>
                <a:ext cx="8296205" cy="1245268"/>
              </a:xfrm>
              <a:custGeom>
                <a:avLst/>
                <a:gdLst/>
                <a:ahLst/>
                <a:cxnLst/>
                <a:rect l="l" t="t" r="r" b="b"/>
                <a:pathLst>
                  <a:path w="8296205" h="1245268">
                    <a:moveTo>
                      <a:pt x="83315" y="0"/>
                    </a:moveTo>
                    <a:lnTo>
                      <a:pt x="8212890" y="0"/>
                    </a:lnTo>
                    <a:cubicBezTo>
                      <a:pt x="8258904" y="0"/>
                      <a:pt x="8296205" y="37301"/>
                      <a:pt x="8296205" y="83315"/>
                    </a:cubicBezTo>
                    <a:lnTo>
                      <a:pt x="8296205" y="1161953"/>
                    </a:lnTo>
                    <a:cubicBezTo>
                      <a:pt x="8296205" y="1207966"/>
                      <a:pt x="8258904" y="1245268"/>
                      <a:pt x="8212890" y="1245268"/>
                    </a:cubicBezTo>
                    <a:lnTo>
                      <a:pt x="83315" y="1245268"/>
                    </a:lnTo>
                    <a:cubicBezTo>
                      <a:pt x="37301" y="1245268"/>
                      <a:pt x="0" y="1207966"/>
                      <a:pt x="0" y="1161953"/>
                    </a:cubicBezTo>
                    <a:lnTo>
                      <a:pt x="0" y="83315"/>
                    </a:lnTo>
                    <a:cubicBezTo>
                      <a:pt x="0" y="37301"/>
                      <a:pt x="37301" y="0"/>
                      <a:pt x="83315" y="0"/>
                    </a:cubicBezTo>
                    <a:close/>
                  </a:path>
                </a:pathLst>
              </a:custGeom>
              <a:solidFill>
                <a:srgbClr val="F1F1F1"/>
              </a:solidFill>
              <a:ln w="9525" cap="rnd">
                <a:solidFill>
                  <a:srgbClr val="000000"/>
                </a:solidFill>
                <a:prstDash val="solid"/>
                <a:round/>
              </a:ln>
            </p:spPr>
            <p:txBody>
              <a:bodyPr/>
              <a:lstStyle/>
              <a:p>
                <a:endParaRPr lang="en-US"/>
              </a:p>
            </p:txBody>
          </p:sp>
          <p:sp>
            <p:nvSpPr>
              <p:cNvPr id="9" name="TextBox 9"/>
              <p:cNvSpPr txBox="1"/>
              <p:nvPr/>
            </p:nvSpPr>
            <p:spPr>
              <a:xfrm>
                <a:off x="0" y="-38100"/>
                <a:ext cx="8296205" cy="1283368"/>
              </a:xfrm>
              <a:prstGeom prst="rect">
                <a:avLst/>
              </a:prstGeom>
            </p:spPr>
            <p:txBody>
              <a:bodyPr lIns="12700" tIns="12700" rIns="12700" bIns="12700" rtlCol="0" anchor="ctr"/>
              <a:lstStyle/>
              <a:p>
                <a:pPr marL="0" lvl="0" indent="0" algn="ctr">
                  <a:lnSpc>
                    <a:spcPts val="2116"/>
                  </a:lnSpc>
                  <a:spcBef>
                    <a:spcPct val="0"/>
                  </a:spcBef>
                </a:pPr>
                <a:r>
                  <a:rPr lang="en-US" sz="1439" u="none" strike="noStrike" spc="211">
                    <a:solidFill>
                      <a:srgbClr val="211F1C"/>
                    </a:solidFill>
                    <a:latin typeface="Nunito Sans Expanded Semi-Bold"/>
                  </a:rPr>
                  <a:t>BORCELLE</a:t>
                </a:r>
              </a:p>
            </p:txBody>
          </p:sp>
        </p:grpSp>
        <p:sp>
          <p:nvSpPr>
            <p:cNvPr id="10" name="Freeform 10"/>
            <p:cNvSpPr/>
            <p:nvPr/>
          </p:nvSpPr>
          <p:spPr>
            <a:xfrm>
              <a:off x="3233807" y="116532"/>
              <a:ext cx="341941" cy="341941"/>
            </a:xfrm>
            <a:custGeom>
              <a:avLst/>
              <a:gdLst/>
              <a:ahLst/>
              <a:cxnLst/>
              <a:rect l="l" t="t" r="r" b="b"/>
              <a:pathLst>
                <a:path w="341941" h="341941">
                  <a:moveTo>
                    <a:pt x="0" y="0"/>
                  </a:moveTo>
                  <a:lnTo>
                    <a:pt x="341942" y="0"/>
                  </a:lnTo>
                  <a:lnTo>
                    <a:pt x="341942" y="341942"/>
                  </a:lnTo>
                  <a:lnTo>
                    <a:pt x="0" y="3419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Freeform 11"/>
            <p:cNvSpPr/>
            <p:nvPr/>
          </p:nvSpPr>
          <p:spPr>
            <a:xfrm>
              <a:off x="265087" y="118039"/>
              <a:ext cx="341941" cy="341941"/>
            </a:xfrm>
            <a:custGeom>
              <a:avLst/>
              <a:gdLst/>
              <a:ahLst/>
              <a:cxnLst/>
              <a:rect l="l" t="t" r="r" b="b"/>
              <a:pathLst>
                <a:path w="341941" h="341941">
                  <a:moveTo>
                    <a:pt x="0" y="0"/>
                  </a:moveTo>
                  <a:lnTo>
                    <a:pt x="341941" y="0"/>
                  </a:lnTo>
                  <a:lnTo>
                    <a:pt x="341941" y="341941"/>
                  </a:lnTo>
                  <a:lnTo>
                    <a:pt x="0" y="3419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sp>
        <p:nvSpPr>
          <p:cNvPr id="12" name="Freeform 12"/>
          <p:cNvSpPr/>
          <p:nvPr/>
        </p:nvSpPr>
        <p:spPr>
          <a:xfrm>
            <a:off x="2358180" y="4608658"/>
            <a:ext cx="354514" cy="354514"/>
          </a:xfrm>
          <a:custGeom>
            <a:avLst/>
            <a:gdLst/>
            <a:ahLst/>
            <a:cxnLst/>
            <a:rect l="l" t="t" r="r" b="b"/>
            <a:pathLst>
              <a:path w="354514" h="354514">
                <a:moveTo>
                  <a:pt x="0" y="0"/>
                </a:moveTo>
                <a:lnTo>
                  <a:pt x="354514" y="0"/>
                </a:lnTo>
                <a:lnTo>
                  <a:pt x="354514" y="354514"/>
                </a:lnTo>
                <a:lnTo>
                  <a:pt x="0" y="35451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Freeform 13"/>
          <p:cNvSpPr/>
          <p:nvPr/>
        </p:nvSpPr>
        <p:spPr>
          <a:xfrm>
            <a:off x="15575306" y="4608658"/>
            <a:ext cx="354514" cy="354514"/>
          </a:xfrm>
          <a:custGeom>
            <a:avLst/>
            <a:gdLst/>
            <a:ahLst/>
            <a:cxnLst/>
            <a:rect l="l" t="t" r="r" b="b"/>
            <a:pathLst>
              <a:path w="354514" h="354514">
                <a:moveTo>
                  <a:pt x="0" y="0"/>
                </a:moveTo>
                <a:lnTo>
                  <a:pt x="354514" y="0"/>
                </a:lnTo>
                <a:lnTo>
                  <a:pt x="354514" y="354514"/>
                </a:lnTo>
                <a:lnTo>
                  <a:pt x="0" y="35451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4" name="Group 14"/>
          <p:cNvGrpSpPr/>
          <p:nvPr/>
        </p:nvGrpSpPr>
        <p:grpSpPr>
          <a:xfrm>
            <a:off x="3879846" y="9043238"/>
            <a:ext cx="1066053" cy="432385"/>
            <a:chOff x="0" y="0"/>
            <a:chExt cx="3070231" cy="1245268"/>
          </a:xfrm>
        </p:grpSpPr>
        <p:sp>
          <p:nvSpPr>
            <p:cNvPr id="15" name="Freeform 15"/>
            <p:cNvSpPr/>
            <p:nvPr/>
          </p:nvSpPr>
          <p:spPr>
            <a:xfrm>
              <a:off x="0" y="0"/>
              <a:ext cx="3070231" cy="1245268"/>
            </a:xfrm>
            <a:custGeom>
              <a:avLst/>
              <a:gdLst/>
              <a:ahLst/>
              <a:cxnLst/>
              <a:rect l="l" t="t" r="r" b="b"/>
              <a:pathLst>
                <a:path w="3070231" h="1245268">
                  <a:moveTo>
                    <a:pt x="225129" y="0"/>
                  </a:moveTo>
                  <a:lnTo>
                    <a:pt x="2845102" y="0"/>
                  </a:lnTo>
                  <a:cubicBezTo>
                    <a:pt x="2969438" y="0"/>
                    <a:pt x="3070231" y="100794"/>
                    <a:pt x="3070231" y="225129"/>
                  </a:cubicBezTo>
                  <a:lnTo>
                    <a:pt x="3070231" y="1020139"/>
                  </a:lnTo>
                  <a:cubicBezTo>
                    <a:pt x="3070231" y="1144474"/>
                    <a:pt x="2969438" y="1245268"/>
                    <a:pt x="2845102" y="1245268"/>
                  </a:cubicBezTo>
                  <a:lnTo>
                    <a:pt x="225129" y="1245268"/>
                  </a:lnTo>
                  <a:cubicBezTo>
                    <a:pt x="100794" y="1245268"/>
                    <a:pt x="0" y="1144474"/>
                    <a:pt x="0" y="1020139"/>
                  </a:cubicBezTo>
                  <a:lnTo>
                    <a:pt x="0" y="225129"/>
                  </a:lnTo>
                  <a:cubicBezTo>
                    <a:pt x="0" y="100794"/>
                    <a:pt x="100794" y="0"/>
                    <a:pt x="225129" y="0"/>
                  </a:cubicBezTo>
                  <a:close/>
                </a:path>
              </a:pathLst>
            </a:custGeom>
            <a:solidFill>
              <a:srgbClr val="F1F1F1"/>
            </a:solidFill>
            <a:ln w="9525" cap="rnd">
              <a:solidFill>
                <a:srgbClr val="000000"/>
              </a:solidFill>
              <a:prstDash val="solid"/>
              <a:round/>
            </a:ln>
          </p:spPr>
          <p:txBody>
            <a:bodyPr/>
            <a:lstStyle/>
            <a:p>
              <a:endParaRPr lang="en-US"/>
            </a:p>
          </p:txBody>
        </p:sp>
        <p:sp>
          <p:nvSpPr>
            <p:cNvPr id="16" name="TextBox 16"/>
            <p:cNvSpPr txBox="1"/>
            <p:nvPr/>
          </p:nvSpPr>
          <p:spPr>
            <a:xfrm>
              <a:off x="0" y="-38100"/>
              <a:ext cx="3070231" cy="1283368"/>
            </a:xfrm>
            <a:prstGeom prst="rect">
              <a:avLst/>
            </a:prstGeom>
          </p:spPr>
          <p:txBody>
            <a:bodyPr lIns="12700" tIns="12700" rIns="12700" bIns="12700" rtlCol="0" anchor="ctr"/>
            <a:lstStyle/>
            <a:p>
              <a:pPr marL="0" lvl="0" indent="0" algn="ctr">
                <a:lnSpc>
                  <a:spcPts val="2116"/>
                </a:lnSpc>
                <a:spcBef>
                  <a:spcPct val="0"/>
                </a:spcBef>
              </a:pPr>
              <a:r>
                <a:rPr lang="en-US" sz="1439" spc="211">
                  <a:solidFill>
                    <a:srgbClr val="211F1C"/>
                  </a:solidFill>
                  <a:latin typeface="Nunito Sans Expanded Semi-Bold"/>
                </a:rPr>
                <a:t>11/11</a:t>
              </a:r>
            </a:p>
          </p:txBody>
        </p:sp>
      </p:grpSp>
      <p:sp>
        <p:nvSpPr>
          <p:cNvPr id="17" name="Freeform 17"/>
          <p:cNvSpPr/>
          <p:nvPr/>
        </p:nvSpPr>
        <p:spPr>
          <a:xfrm>
            <a:off x="809625" y="3666731"/>
            <a:ext cx="2238367" cy="2238367"/>
          </a:xfrm>
          <a:custGeom>
            <a:avLst/>
            <a:gdLst/>
            <a:ahLst/>
            <a:cxnLst/>
            <a:rect l="l" t="t" r="r" b="b"/>
            <a:pathLst>
              <a:path w="2238367" h="2238367">
                <a:moveTo>
                  <a:pt x="0" y="0"/>
                </a:moveTo>
                <a:lnTo>
                  <a:pt x="2238367" y="0"/>
                </a:lnTo>
                <a:lnTo>
                  <a:pt x="2238367" y="2238367"/>
                </a:lnTo>
                <a:lnTo>
                  <a:pt x="0" y="223836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8" name="Freeform 18"/>
          <p:cNvSpPr/>
          <p:nvPr/>
        </p:nvSpPr>
        <p:spPr>
          <a:xfrm>
            <a:off x="1294462" y="4180402"/>
            <a:ext cx="1268693" cy="1211025"/>
          </a:xfrm>
          <a:custGeom>
            <a:avLst/>
            <a:gdLst/>
            <a:ahLst/>
            <a:cxnLst/>
            <a:rect l="l" t="t" r="r" b="b"/>
            <a:pathLst>
              <a:path w="1268693" h="1211025">
                <a:moveTo>
                  <a:pt x="0" y="0"/>
                </a:moveTo>
                <a:lnTo>
                  <a:pt x="1268693" y="0"/>
                </a:lnTo>
                <a:lnTo>
                  <a:pt x="1268693" y="1211025"/>
                </a:lnTo>
                <a:lnTo>
                  <a:pt x="0" y="121102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9" name="Freeform 19"/>
          <p:cNvSpPr/>
          <p:nvPr/>
        </p:nvSpPr>
        <p:spPr>
          <a:xfrm>
            <a:off x="3690252" y="774081"/>
            <a:ext cx="11568834" cy="8023667"/>
          </a:xfrm>
          <a:custGeom>
            <a:avLst/>
            <a:gdLst/>
            <a:ahLst/>
            <a:cxnLst/>
            <a:rect l="l" t="t" r="r" b="b"/>
            <a:pathLst>
              <a:path w="11568834" h="8023667">
                <a:moveTo>
                  <a:pt x="0" y="0"/>
                </a:moveTo>
                <a:lnTo>
                  <a:pt x="11568834" y="0"/>
                </a:lnTo>
                <a:lnTo>
                  <a:pt x="11568834" y="8023667"/>
                </a:lnTo>
                <a:lnTo>
                  <a:pt x="0" y="8023667"/>
                </a:lnTo>
                <a:lnTo>
                  <a:pt x="0" y="0"/>
                </a:lnTo>
                <a:close/>
              </a:path>
            </a:pathLst>
          </a:custGeom>
          <a:blipFill>
            <a:blip r:embed="rId14"/>
            <a:stretch>
              <a:fillRect/>
            </a:stretch>
          </a:blipFill>
        </p:spPr>
        <p:txBody>
          <a:bodyPr/>
          <a:lstStyle/>
          <a:p>
            <a:endParaRPr lang="en-US"/>
          </a:p>
        </p:txBody>
      </p:sp>
      <p:sp>
        <p:nvSpPr>
          <p:cNvPr id="20" name="TextBox 20"/>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21" name="TextBox 21"/>
          <p:cNvSpPr txBox="1"/>
          <p:nvPr/>
        </p:nvSpPr>
        <p:spPr>
          <a:xfrm>
            <a:off x="14240878" y="773278"/>
            <a:ext cx="3237497" cy="255422"/>
          </a:xfrm>
          <a:prstGeom prst="rect">
            <a:avLst/>
          </a:prstGeom>
        </p:spPr>
        <p:txBody>
          <a:bodyPr lIns="0" tIns="0" rIns="0" bIns="0" rtlCol="0" anchor="t">
            <a:spAutoFit/>
          </a:bodyPr>
          <a:lstStyle/>
          <a:p>
            <a:pPr marL="0" lvl="0" indent="0" algn="r">
              <a:lnSpc>
                <a:spcPts val="2116"/>
              </a:lnSpc>
              <a:spcBef>
                <a:spcPct val="0"/>
              </a:spcBef>
            </a:pPr>
            <a:r>
              <a:rPr lang="en-US" sz="1439" u="none" strike="noStrike" spc="211">
                <a:solidFill>
                  <a:srgbClr val="211F1C"/>
                </a:solidFill>
                <a:latin typeface="Nunito Sans Expanded Semi-Bold"/>
              </a:rPr>
              <a:t>WINTER 2030</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78504"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4906978" y="904549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2144165" y="1374852"/>
            <a:ext cx="13401656"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2. TECHNOLOGY OVERVIEW</a:t>
            </a:r>
          </a:p>
        </p:txBody>
      </p:sp>
      <p:sp>
        <p:nvSpPr>
          <p:cNvPr id="7" name="Freeform 7"/>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8"/>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grpSp>
        <p:nvGrpSpPr>
          <p:cNvPr id="9" name="Group 9"/>
          <p:cNvGrpSpPr/>
          <p:nvPr/>
        </p:nvGrpSpPr>
        <p:grpSpPr>
          <a:xfrm>
            <a:off x="809625" y="9043238"/>
            <a:ext cx="2880627" cy="432385"/>
            <a:chOff x="0" y="0"/>
            <a:chExt cx="3840836" cy="576513"/>
          </a:xfrm>
        </p:grpSpPr>
        <p:grpSp>
          <p:nvGrpSpPr>
            <p:cNvPr id="10" name="Group 10"/>
            <p:cNvGrpSpPr/>
            <p:nvPr/>
          </p:nvGrpSpPr>
          <p:grpSpPr>
            <a:xfrm>
              <a:off x="0" y="0"/>
              <a:ext cx="3840836" cy="576513"/>
              <a:chOff x="0" y="0"/>
              <a:chExt cx="8296205" cy="1245268"/>
            </a:xfrm>
          </p:grpSpPr>
          <p:sp>
            <p:nvSpPr>
              <p:cNvPr id="11" name="Freeform 11"/>
              <p:cNvSpPr/>
              <p:nvPr/>
            </p:nvSpPr>
            <p:spPr>
              <a:xfrm>
                <a:off x="0" y="0"/>
                <a:ext cx="8296205" cy="1245268"/>
              </a:xfrm>
              <a:custGeom>
                <a:avLst/>
                <a:gdLst/>
                <a:ahLst/>
                <a:cxnLst/>
                <a:rect l="l" t="t" r="r" b="b"/>
                <a:pathLst>
                  <a:path w="8296205" h="1245268">
                    <a:moveTo>
                      <a:pt x="83315" y="0"/>
                    </a:moveTo>
                    <a:lnTo>
                      <a:pt x="8212890" y="0"/>
                    </a:lnTo>
                    <a:cubicBezTo>
                      <a:pt x="8258904" y="0"/>
                      <a:pt x="8296205" y="37301"/>
                      <a:pt x="8296205" y="83315"/>
                    </a:cubicBezTo>
                    <a:lnTo>
                      <a:pt x="8296205" y="1161953"/>
                    </a:lnTo>
                    <a:cubicBezTo>
                      <a:pt x="8296205" y="1207966"/>
                      <a:pt x="8258904" y="1245268"/>
                      <a:pt x="8212890" y="1245268"/>
                    </a:cubicBezTo>
                    <a:lnTo>
                      <a:pt x="83315" y="1245268"/>
                    </a:lnTo>
                    <a:cubicBezTo>
                      <a:pt x="37301" y="1245268"/>
                      <a:pt x="0" y="1207966"/>
                      <a:pt x="0" y="1161953"/>
                    </a:cubicBezTo>
                    <a:lnTo>
                      <a:pt x="0" y="83315"/>
                    </a:lnTo>
                    <a:cubicBezTo>
                      <a:pt x="0" y="37301"/>
                      <a:pt x="37301" y="0"/>
                      <a:pt x="83315" y="0"/>
                    </a:cubicBezTo>
                    <a:close/>
                  </a:path>
                </a:pathLst>
              </a:custGeom>
              <a:solidFill>
                <a:srgbClr val="F1F1F1"/>
              </a:solidFill>
              <a:ln w="9525" cap="rnd">
                <a:solidFill>
                  <a:srgbClr val="000000"/>
                </a:solidFill>
                <a:prstDash val="solid"/>
                <a:round/>
              </a:ln>
            </p:spPr>
            <p:txBody>
              <a:bodyPr/>
              <a:lstStyle/>
              <a:p>
                <a:endParaRPr lang="en-US"/>
              </a:p>
            </p:txBody>
          </p:sp>
          <p:sp>
            <p:nvSpPr>
              <p:cNvPr id="12" name="TextBox 12"/>
              <p:cNvSpPr txBox="1"/>
              <p:nvPr/>
            </p:nvSpPr>
            <p:spPr>
              <a:xfrm>
                <a:off x="0" y="-38100"/>
                <a:ext cx="8296205" cy="1283368"/>
              </a:xfrm>
              <a:prstGeom prst="rect">
                <a:avLst/>
              </a:prstGeom>
            </p:spPr>
            <p:txBody>
              <a:bodyPr lIns="12700" tIns="12700" rIns="12700" bIns="12700" rtlCol="0" anchor="ctr"/>
              <a:lstStyle/>
              <a:p>
                <a:pPr marL="0" lvl="0" indent="0" algn="ctr">
                  <a:lnSpc>
                    <a:spcPts val="2116"/>
                  </a:lnSpc>
                  <a:spcBef>
                    <a:spcPct val="0"/>
                  </a:spcBef>
                </a:pPr>
                <a:r>
                  <a:rPr lang="en-US" sz="1439" u="none" strike="noStrike" spc="211">
                    <a:solidFill>
                      <a:srgbClr val="211F1C"/>
                    </a:solidFill>
                    <a:latin typeface="Nunito Sans Expanded Semi-Bold"/>
                  </a:rPr>
                  <a:t>BORCELLE</a:t>
                </a:r>
              </a:p>
            </p:txBody>
          </p:sp>
        </p:grpSp>
        <p:sp>
          <p:nvSpPr>
            <p:cNvPr id="13" name="Freeform 13"/>
            <p:cNvSpPr/>
            <p:nvPr/>
          </p:nvSpPr>
          <p:spPr>
            <a:xfrm>
              <a:off x="3233807" y="116532"/>
              <a:ext cx="341941" cy="341941"/>
            </a:xfrm>
            <a:custGeom>
              <a:avLst/>
              <a:gdLst/>
              <a:ahLst/>
              <a:cxnLst/>
              <a:rect l="l" t="t" r="r" b="b"/>
              <a:pathLst>
                <a:path w="341941" h="341941">
                  <a:moveTo>
                    <a:pt x="0" y="0"/>
                  </a:moveTo>
                  <a:lnTo>
                    <a:pt x="341942" y="0"/>
                  </a:lnTo>
                  <a:lnTo>
                    <a:pt x="341942" y="341942"/>
                  </a:lnTo>
                  <a:lnTo>
                    <a:pt x="0" y="3419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Freeform 14"/>
            <p:cNvSpPr/>
            <p:nvPr/>
          </p:nvSpPr>
          <p:spPr>
            <a:xfrm>
              <a:off x="265087" y="118039"/>
              <a:ext cx="341941" cy="341941"/>
            </a:xfrm>
            <a:custGeom>
              <a:avLst/>
              <a:gdLst/>
              <a:ahLst/>
              <a:cxnLst/>
              <a:rect l="l" t="t" r="r" b="b"/>
              <a:pathLst>
                <a:path w="341941" h="341941">
                  <a:moveTo>
                    <a:pt x="0" y="0"/>
                  </a:moveTo>
                  <a:lnTo>
                    <a:pt x="341941" y="0"/>
                  </a:lnTo>
                  <a:lnTo>
                    <a:pt x="341941" y="341941"/>
                  </a:lnTo>
                  <a:lnTo>
                    <a:pt x="0" y="3419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grpSp>
        <p:nvGrpSpPr>
          <p:cNvPr id="15" name="Group 15"/>
          <p:cNvGrpSpPr/>
          <p:nvPr/>
        </p:nvGrpSpPr>
        <p:grpSpPr>
          <a:xfrm>
            <a:off x="3879846" y="9043238"/>
            <a:ext cx="1066053" cy="432385"/>
            <a:chOff x="0" y="0"/>
            <a:chExt cx="3070231" cy="1245268"/>
          </a:xfrm>
        </p:grpSpPr>
        <p:sp>
          <p:nvSpPr>
            <p:cNvPr id="16" name="Freeform 16"/>
            <p:cNvSpPr/>
            <p:nvPr/>
          </p:nvSpPr>
          <p:spPr>
            <a:xfrm>
              <a:off x="0" y="0"/>
              <a:ext cx="3070231" cy="1245268"/>
            </a:xfrm>
            <a:custGeom>
              <a:avLst/>
              <a:gdLst/>
              <a:ahLst/>
              <a:cxnLst/>
              <a:rect l="l" t="t" r="r" b="b"/>
              <a:pathLst>
                <a:path w="3070231" h="1245268">
                  <a:moveTo>
                    <a:pt x="225129" y="0"/>
                  </a:moveTo>
                  <a:lnTo>
                    <a:pt x="2845102" y="0"/>
                  </a:lnTo>
                  <a:cubicBezTo>
                    <a:pt x="2969438" y="0"/>
                    <a:pt x="3070231" y="100794"/>
                    <a:pt x="3070231" y="225129"/>
                  </a:cubicBezTo>
                  <a:lnTo>
                    <a:pt x="3070231" y="1020139"/>
                  </a:lnTo>
                  <a:cubicBezTo>
                    <a:pt x="3070231" y="1144474"/>
                    <a:pt x="2969438" y="1245268"/>
                    <a:pt x="2845102" y="1245268"/>
                  </a:cubicBezTo>
                  <a:lnTo>
                    <a:pt x="225129" y="1245268"/>
                  </a:lnTo>
                  <a:cubicBezTo>
                    <a:pt x="100794" y="1245268"/>
                    <a:pt x="0" y="1144474"/>
                    <a:pt x="0" y="1020139"/>
                  </a:cubicBezTo>
                  <a:lnTo>
                    <a:pt x="0" y="225129"/>
                  </a:lnTo>
                  <a:cubicBezTo>
                    <a:pt x="0" y="100794"/>
                    <a:pt x="100794" y="0"/>
                    <a:pt x="225129" y="0"/>
                  </a:cubicBezTo>
                  <a:close/>
                </a:path>
              </a:pathLst>
            </a:custGeom>
            <a:solidFill>
              <a:srgbClr val="F1F1F1"/>
            </a:solidFill>
            <a:ln w="9525" cap="rnd">
              <a:solidFill>
                <a:srgbClr val="000000"/>
              </a:solidFill>
              <a:prstDash val="solid"/>
              <a:round/>
            </a:ln>
          </p:spPr>
          <p:txBody>
            <a:bodyPr/>
            <a:lstStyle/>
            <a:p>
              <a:endParaRPr lang="en-US"/>
            </a:p>
          </p:txBody>
        </p:sp>
        <p:sp>
          <p:nvSpPr>
            <p:cNvPr id="17" name="TextBox 17"/>
            <p:cNvSpPr txBox="1"/>
            <p:nvPr/>
          </p:nvSpPr>
          <p:spPr>
            <a:xfrm>
              <a:off x="0" y="-38100"/>
              <a:ext cx="3070231" cy="1283368"/>
            </a:xfrm>
            <a:prstGeom prst="rect">
              <a:avLst/>
            </a:prstGeom>
          </p:spPr>
          <p:txBody>
            <a:bodyPr lIns="12700" tIns="12700" rIns="12700" bIns="12700" rtlCol="0" anchor="ctr"/>
            <a:lstStyle/>
            <a:p>
              <a:pPr marL="0" lvl="0" indent="0" algn="ctr">
                <a:lnSpc>
                  <a:spcPts val="2116"/>
                </a:lnSpc>
                <a:spcBef>
                  <a:spcPct val="0"/>
                </a:spcBef>
              </a:pPr>
              <a:r>
                <a:rPr lang="en-US" sz="1439" spc="211">
                  <a:solidFill>
                    <a:srgbClr val="211F1C"/>
                  </a:solidFill>
                  <a:latin typeface="Nunito Sans Expanded Semi-Bold"/>
                </a:rPr>
                <a:t>3/11</a:t>
              </a:r>
            </a:p>
          </p:txBody>
        </p:sp>
      </p:grpSp>
      <p:sp>
        <p:nvSpPr>
          <p:cNvPr id="18" name="TextBox 18"/>
          <p:cNvSpPr txBox="1"/>
          <p:nvPr/>
        </p:nvSpPr>
        <p:spPr>
          <a:xfrm>
            <a:off x="809625" y="3227233"/>
            <a:ext cx="11836930" cy="5426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2.1 Overview of Spring, Spring Framework in Java</a:t>
            </a:r>
          </a:p>
        </p:txBody>
      </p:sp>
      <p:sp>
        <p:nvSpPr>
          <p:cNvPr id="19" name="Freeform 19"/>
          <p:cNvSpPr/>
          <p:nvPr/>
        </p:nvSpPr>
        <p:spPr>
          <a:xfrm>
            <a:off x="14906978" y="5446325"/>
            <a:ext cx="2238367" cy="2238367"/>
          </a:xfrm>
          <a:custGeom>
            <a:avLst/>
            <a:gdLst/>
            <a:ahLst/>
            <a:cxnLst/>
            <a:rect l="l" t="t" r="r" b="b"/>
            <a:pathLst>
              <a:path w="2238367" h="2238367">
                <a:moveTo>
                  <a:pt x="0" y="0"/>
                </a:moveTo>
                <a:lnTo>
                  <a:pt x="2238368" y="0"/>
                </a:lnTo>
                <a:lnTo>
                  <a:pt x="2238368" y="2238367"/>
                </a:lnTo>
                <a:lnTo>
                  <a:pt x="0" y="223836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0" name="Freeform 20"/>
          <p:cNvSpPr/>
          <p:nvPr/>
        </p:nvSpPr>
        <p:spPr>
          <a:xfrm>
            <a:off x="15545821" y="6039238"/>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21" name="TextBox 21"/>
          <p:cNvSpPr txBox="1"/>
          <p:nvPr/>
        </p:nvSpPr>
        <p:spPr>
          <a:xfrm>
            <a:off x="809625" y="4224135"/>
            <a:ext cx="13834705" cy="502732"/>
          </a:xfrm>
          <a:prstGeom prst="rect">
            <a:avLst/>
          </a:prstGeom>
        </p:spPr>
        <p:txBody>
          <a:bodyPr lIns="0" tIns="0" rIns="0" bIns="0" rtlCol="0" anchor="t">
            <a:spAutoFit/>
          </a:bodyPr>
          <a:lstStyle/>
          <a:p>
            <a:pPr marL="0" lvl="0" indent="0" algn="l">
              <a:lnSpc>
                <a:spcPts val="4123"/>
              </a:lnSpc>
              <a:spcBef>
                <a:spcPct val="0"/>
              </a:spcBef>
            </a:pPr>
            <a:r>
              <a:rPr lang="en-US" sz="2805">
                <a:solidFill>
                  <a:srgbClr val="211F1C"/>
                </a:solidFill>
                <a:latin typeface="Roboto Mono"/>
              </a:rPr>
              <a:t>2.2 Overview of Thymeleaf, Spring boot combined with Thymeleaf</a:t>
            </a:r>
          </a:p>
        </p:txBody>
      </p:sp>
      <p:sp>
        <p:nvSpPr>
          <p:cNvPr id="22" name="TextBox 22"/>
          <p:cNvSpPr txBox="1"/>
          <p:nvPr/>
        </p:nvSpPr>
        <p:spPr>
          <a:xfrm>
            <a:off x="809625" y="5067300"/>
            <a:ext cx="13834705" cy="502732"/>
          </a:xfrm>
          <a:prstGeom prst="rect">
            <a:avLst/>
          </a:prstGeom>
        </p:spPr>
        <p:txBody>
          <a:bodyPr lIns="0" tIns="0" rIns="0" bIns="0" rtlCol="0" anchor="t">
            <a:spAutoFit/>
          </a:bodyPr>
          <a:lstStyle/>
          <a:p>
            <a:pPr marL="0" lvl="0" indent="0" algn="l">
              <a:lnSpc>
                <a:spcPts val="4123"/>
              </a:lnSpc>
              <a:spcBef>
                <a:spcPct val="0"/>
              </a:spcBef>
            </a:pPr>
            <a:r>
              <a:rPr lang="en-US" sz="2805">
                <a:solidFill>
                  <a:srgbClr val="211F1C"/>
                </a:solidFill>
                <a:latin typeface="Roboto Mono"/>
              </a:rPr>
              <a:t>2.3 Another technology</a:t>
            </a: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412646" y="-880399"/>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4906978" y="904549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2249938" y="1374453"/>
            <a:ext cx="13942738" cy="2202750"/>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2.1 OVERVIEW OF SPRING, SPRING FRAMEWORK IN JAVA</a:t>
            </a:r>
          </a:p>
        </p:txBody>
      </p:sp>
      <p:sp>
        <p:nvSpPr>
          <p:cNvPr id="7" name="Freeform 7"/>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8"/>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grpSp>
        <p:nvGrpSpPr>
          <p:cNvPr id="9" name="Group 9"/>
          <p:cNvGrpSpPr/>
          <p:nvPr/>
        </p:nvGrpSpPr>
        <p:grpSpPr>
          <a:xfrm>
            <a:off x="809625" y="9043238"/>
            <a:ext cx="2880627" cy="432385"/>
            <a:chOff x="0" y="0"/>
            <a:chExt cx="3840836" cy="576513"/>
          </a:xfrm>
        </p:grpSpPr>
        <p:grpSp>
          <p:nvGrpSpPr>
            <p:cNvPr id="10" name="Group 10"/>
            <p:cNvGrpSpPr/>
            <p:nvPr/>
          </p:nvGrpSpPr>
          <p:grpSpPr>
            <a:xfrm>
              <a:off x="0" y="0"/>
              <a:ext cx="3840836" cy="576513"/>
              <a:chOff x="0" y="0"/>
              <a:chExt cx="8296205" cy="1245268"/>
            </a:xfrm>
          </p:grpSpPr>
          <p:sp>
            <p:nvSpPr>
              <p:cNvPr id="11" name="Freeform 11"/>
              <p:cNvSpPr/>
              <p:nvPr/>
            </p:nvSpPr>
            <p:spPr>
              <a:xfrm>
                <a:off x="0" y="0"/>
                <a:ext cx="8296205" cy="1245268"/>
              </a:xfrm>
              <a:custGeom>
                <a:avLst/>
                <a:gdLst/>
                <a:ahLst/>
                <a:cxnLst/>
                <a:rect l="l" t="t" r="r" b="b"/>
                <a:pathLst>
                  <a:path w="8296205" h="1245268">
                    <a:moveTo>
                      <a:pt x="83315" y="0"/>
                    </a:moveTo>
                    <a:lnTo>
                      <a:pt x="8212890" y="0"/>
                    </a:lnTo>
                    <a:cubicBezTo>
                      <a:pt x="8258904" y="0"/>
                      <a:pt x="8296205" y="37301"/>
                      <a:pt x="8296205" y="83315"/>
                    </a:cubicBezTo>
                    <a:lnTo>
                      <a:pt x="8296205" y="1161953"/>
                    </a:lnTo>
                    <a:cubicBezTo>
                      <a:pt x="8296205" y="1207966"/>
                      <a:pt x="8258904" y="1245268"/>
                      <a:pt x="8212890" y="1245268"/>
                    </a:cubicBezTo>
                    <a:lnTo>
                      <a:pt x="83315" y="1245268"/>
                    </a:lnTo>
                    <a:cubicBezTo>
                      <a:pt x="37301" y="1245268"/>
                      <a:pt x="0" y="1207966"/>
                      <a:pt x="0" y="1161953"/>
                    </a:cubicBezTo>
                    <a:lnTo>
                      <a:pt x="0" y="83315"/>
                    </a:lnTo>
                    <a:cubicBezTo>
                      <a:pt x="0" y="37301"/>
                      <a:pt x="37301" y="0"/>
                      <a:pt x="83315" y="0"/>
                    </a:cubicBezTo>
                    <a:close/>
                  </a:path>
                </a:pathLst>
              </a:custGeom>
              <a:solidFill>
                <a:srgbClr val="F1F1F1"/>
              </a:solidFill>
              <a:ln w="9525" cap="rnd">
                <a:solidFill>
                  <a:srgbClr val="000000"/>
                </a:solidFill>
                <a:prstDash val="solid"/>
                <a:round/>
              </a:ln>
            </p:spPr>
            <p:txBody>
              <a:bodyPr/>
              <a:lstStyle/>
              <a:p>
                <a:endParaRPr lang="en-US"/>
              </a:p>
            </p:txBody>
          </p:sp>
          <p:sp>
            <p:nvSpPr>
              <p:cNvPr id="12" name="TextBox 12"/>
              <p:cNvSpPr txBox="1"/>
              <p:nvPr/>
            </p:nvSpPr>
            <p:spPr>
              <a:xfrm>
                <a:off x="0" y="-38100"/>
                <a:ext cx="8296205" cy="1283368"/>
              </a:xfrm>
              <a:prstGeom prst="rect">
                <a:avLst/>
              </a:prstGeom>
            </p:spPr>
            <p:txBody>
              <a:bodyPr lIns="12700" tIns="12700" rIns="12700" bIns="12700" rtlCol="0" anchor="ctr"/>
              <a:lstStyle/>
              <a:p>
                <a:pPr marL="0" lvl="0" indent="0" algn="ctr">
                  <a:lnSpc>
                    <a:spcPts val="2116"/>
                  </a:lnSpc>
                  <a:spcBef>
                    <a:spcPct val="0"/>
                  </a:spcBef>
                </a:pPr>
                <a:r>
                  <a:rPr lang="en-US" sz="1439" u="none" strike="noStrike" spc="211">
                    <a:solidFill>
                      <a:srgbClr val="211F1C"/>
                    </a:solidFill>
                    <a:latin typeface="Nunito Sans Expanded Semi-Bold"/>
                  </a:rPr>
                  <a:t>BORCELLE</a:t>
                </a:r>
              </a:p>
            </p:txBody>
          </p:sp>
        </p:grpSp>
        <p:sp>
          <p:nvSpPr>
            <p:cNvPr id="13" name="Freeform 13"/>
            <p:cNvSpPr/>
            <p:nvPr/>
          </p:nvSpPr>
          <p:spPr>
            <a:xfrm>
              <a:off x="3233807" y="116532"/>
              <a:ext cx="341941" cy="341941"/>
            </a:xfrm>
            <a:custGeom>
              <a:avLst/>
              <a:gdLst/>
              <a:ahLst/>
              <a:cxnLst/>
              <a:rect l="l" t="t" r="r" b="b"/>
              <a:pathLst>
                <a:path w="341941" h="341941">
                  <a:moveTo>
                    <a:pt x="0" y="0"/>
                  </a:moveTo>
                  <a:lnTo>
                    <a:pt x="341942" y="0"/>
                  </a:lnTo>
                  <a:lnTo>
                    <a:pt x="341942" y="341942"/>
                  </a:lnTo>
                  <a:lnTo>
                    <a:pt x="0" y="3419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Freeform 14"/>
            <p:cNvSpPr/>
            <p:nvPr/>
          </p:nvSpPr>
          <p:spPr>
            <a:xfrm>
              <a:off x="265087" y="118039"/>
              <a:ext cx="341941" cy="341941"/>
            </a:xfrm>
            <a:custGeom>
              <a:avLst/>
              <a:gdLst/>
              <a:ahLst/>
              <a:cxnLst/>
              <a:rect l="l" t="t" r="r" b="b"/>
              <a:pathLst>
                <a:path w="341941" h="341941">
                  <a:moveTo>
                    <a:pt x="0" y="0"/>
                  </a:moveTo>
                  <a:lnTo>
                    <a:pt x="341941" y="0"/>
                  </a:lnTo>
                  <a:lnTo>
                    <a:pt x="341941" y="341941"/>
                  </a:lnTo>
                  <a:lnTo>
                    <a:pt x="0" y="3419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grpSp>
        <p:nvGrpSpPr>
          <p:cNvPr id="15" name="Group 15"/>
          <p:cNvGrpSpPr/>
          <p:nvPr/>
        </p:nvGrpSpPr>
        <p:grpSpPr>
          <a:xfrm>
            <a:off x="3879846" y="9043238"/>
            <a:ext cx="1066053" cy="432385"/>
            <a:chOff x="0" y="0"/>
            <a:chExt cx="3070231" cy="1245268"/>
          </a:xfrm>
        </p:grpSpPr>
        <p:sp>
          <p:nvSpPr>
            <p:cNvPr id="16" name="Freeform 16"/>
            <p:cNvSpPr/>
            <p:nvPr/>
          </p:nvSpPr>
          <p:spPr>
            <a:xfrm>
              <a:off x="0" y="0"/>
              <a:ext cx="3070231" cy="1245268"/>
            </a:xfrm>
            <a:custGeom>
              <a:avLst/>
              <a:gdLst/>
              <a:ahLst/>
              <a:cxnLst/>
              <a:rect l="l" t="t" r="r" b="b"/>
              <a:pathLst>
                <a:path w="3070231" h="1245268">
                  <a:moveTo>
                    <a:pt x="225129" y="0"/>
                  </a:moveTo>
                  <a:lnTo>
                    <a:pt x="2845102" y="0"/>
                  </a:lnTo>
                  <a:cubicBezTo>
                    <a:pt x="2969438" y="0"/>
                    <a:pt x="3070231" y="100794"/>
                    <a:pt x="3070231" y="225129"/>
                  </a:cubicBezTo>
                  <a:lnTo>
                    <a:pt x="3070231" y="1020139"/>
                  </a:lnTo>
                  <a:cubicBezTo>
                    <a:pt x="3070231" y="1144474"/>
                    <a:pt x="2969438" y="1245268"/>
                    <a:pt x="2845102" y="1245268"/>
                  </a:cubicBezTo>
                  <a:lnTo>
                    <a:pt x="225129" y="1245268"/>
                  </a:lnTo>
                  <a:cubicBezTo>
                    <a:pt x="100794" y="1245268"/>
                    <a:pt x="0" y="1144474"/>
                    <a:pt x="0" y="1020139"/>
                  </a:cubicBezTo>
                  <a:lnTo>
                    <a:pt x="0" y="225129"/>
                  </a:lnTo>
                  <a:cubicBezTo>
                    <a:pt x="0" y="100794"/>
                    <a:pt x="100794" y="0"/>
                    <a:pt x="225129" y="0"/>
                  </a:cubicBezTo>
                  <a:close/>
                </a:path>
              </a:pathLst>
            </a:custGeom>
            <a:solidFill>
              <a:srgbClr val="F1F1F1"/>
            </a:solidFill>
            <a:ln w="9525" cap="rnd">
              <a:solidFill>
                <a:srgbClr val="000000"/>
              </a:solidFill>
              <a:prstDash val="solid"/>
              <a:round/>
            </a:ln>
          </p:spPr>
          <p:txBody>
            <a:bodyPr/>
            <a:lstStyle/>
            <a:p>
              <a:endParaRPr lang="en-US"/>
            </a:p>
          </p:txBody>
        </p:sp>
        <p:sp>
          <p:nvSpPr>
            <p:cNvPr id="17" name="TextBox 17"/>
            <p:cNvSpPr txBox="1"/>
            <p:nvPr/>
          </p:nvSpPr>
          <p:spPr>
            <a:xfrm>
              <a:off x="0" y="-38100"/>
              <a:ext cx="3070231" cy="1283368"/>
            </a:xfrm>
            <a:prstGeom prst="rect">
              <a:avLst/>
            </a:prstGeom>
          </p:spPr>
          <p:txBody>
            <a:bodyPr lIns="12700" tIns="12700" rIns="12700" bIns="12700" rtlCol="0" anchor="ctr"/>
            <a:lstStyle/>
            <a:p>
              <a:pPr marL="0" lvl="0" indent="0" algn="ctr">
                <a:lnSpc>
                  <a:spcPts val="2116"/>
                </a:lnSpc>
                <a:spcBef>
                  <a:spcPct val="0"/>
                </a:spcBef>
              </a:pPr>
              <a:r>
                <a:rPr lang="en-US" sz="1439" spc="211">
                  <a:solidFill>
                    <a:srgbClr val="211F1C"/>
                  </a:solidFill>
                  <a:latin typeface="Nunito Sans Expanded Semi-Bold"/>
                </a:rPr>
                <a:t>3/11</a:t>
              </a:r>
            </a:p>
          </p:txBody>
        </p:sp>
      </p:grpSp>
      <p:sp>
        <p:nvSpPr>
          <p:cNvPr id="18" name="TextBox 18"/>
          <p:cNvSpPr txBox="1"/>
          <p:nvPr/>
        </p:nvSpPr>
        <p:spPr>
          <a:xfrm>
            <a:off x="1028700" y="4767306"/>
            <a:ext cx="7144330" cy="5426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2.1.1 What is spring boot?</a:t>
            </a:r>
          </a:p>
        </p:txBody>
      </p:sp>
      <p:sp>
        <p:nvSpPr>
          <p:cNvPr id="19" name="TextBox 19"/>
          <p:cNvSpPr txBox="1"/>
          <p:nvPr/>
        </p:nvSpPr>
        <p:spPr>
          <a:xfrm>
            <a:off x="1009650" y="5533711"/>
            <a:ext cx="11594174" cy="534553"/>
          </a:xfrm>
          <a:prstGeom prst="rect">
            <a:avLst/>
          </a:prstGeom>
        </p:spPr>
        <p:txBody>
          <a:bodyPr lIns="0" tIns="0" rIns="0" bIns="0" rtlCol="0" anchor="t">
            <a:spAutoFit/>
          </a:bodyPr>
          <a:lstStyle/>
          <a:p>
            <a:pPr marL="0" lvl="0" indent="0" algn="l">
              <a:lnSpc>
                <a:spcPts val="4431"/>
              </a:lnSpc>
              <a:spcBef>
                <a:spcPct val="0"/>
              </a:spcBef>
            </a:pPr>
            <a:r>
              <a:rPr lang="en-US" sz="3014">
                <a:solidFill>
                  <a:srgbClr val="211F1C"/>
                </a:solidFill>
                <a:latin typeface="Roboto Mono"/>
              </a:rPr>
              <a:t>2.1.2 Spring Framework modules and architecture</a:t>
            </a:r>
          </a:p>
        </p:txBody>
      </p:sp>
      <p:sp>
        <p:nvSpPr>
          <p:cNvPr id="20" name="TextBox 20"/>
          <p:cNvSpPr txBox="1"/>
          <p:nvPr/>
        </p:nvSpPr>
        <p:spPr>
          <a:xfrm>
            <a:off x="1028700" y="6287339"/>
            <a:ext cx="11327124" cy="5426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2.1.3 Main benefits of Spring Framework</a:t>
            </a:r>
          </a:p>
        </p:txBody>
      </p:sp>
    </p:spTree>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412646" y="-880399"/>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4906978" y="904549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863711" y="1299426"/>
            <a:ext cx="13942738"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2.1.1 WHAT IS SPRING BOOT?</a:t>
            </a:r>
          </a:p>
        </p:txBody>
      </p:sp>
      <p:sp>
        <p:nvSpPr>
          <p:cNvPr id="7" name="Freeform 7"/>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8"/>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grpSp>
        <p:nvGrpSpPr>
          <p:cNvPr id="9" name="Group 9"/>
          <p:cNvGrpSpPr/>
          <p:nvPr/>
        </p:nvGrpSpPr>
        <p:grpSpPr>
          <a:xfrm>
            <a:off x="809625" y="9043238"/>
            <a:ext cx="2880627" cy="432385"/>
            <a:chOff x="0" y="0"/>
            <a:chExt cx="3840836" cy="576513"/>
          </a:xfrm>
        </p:grpSpPr>
        <p:grpSp>
          <p:nvGrpSpPr>
            <p:cNvPr id="10" name="Group 10"/>
            <p:cNvGrpSpPr/>
            <p:nvPr/>
          </p:nvGrpSpPr>
          <p:grpSpPr>
            <a:xfrm>
              <a:off x="0" y="0"/>
              <a:ext cx="3840836" cy="576513"/>
              <a:chOff x="0" y="0"/>
              <a:chExt cx="8296205" cy="1245268"/>
            </a:xfrm>
          </p:grpSpPr>
          <p:sp>
            <p:nvSpPr>
              <p:cNvPr id="11" name="Freeform 11"/>
              <p:cNvSpPr/>
              <p:nvPr/>
            </p:nvSpPr>
            <p:spPr>
              <a:xfrm>
                <a:off x="0" y="0"/>
                <a:ext cx="8296205" cy="1245268"/>
              </a:xfrm>
              <a:custGeom>
                <a:avLst/>
                <a:gdLst/>
                <a:ahLst/>
                <a:cxnLst/>
                <a:rect l="l" t="t" r="r" b="b"/>
                <a:pathLst>
                  <a:path w="8296205" h="1245268">
                    <a:moveTo>
                      <a:pt x="83315" y="0"/>
                    </a:moveTo>
                    <a:lnTo>
                      <a:pt x="8212890" y="0"/>
                    </a:lnTo>
                    <a:cubicBezTo>
                      <a:pt x="8258904" y="0"/>
                      <a:pt x="8296205" y="37301"/>
                      <a:pt x="8296205" y="83315"/>
                    </a:cubicBezTo>
                    <a:lnTo>
                      <a:pt x="8296205" y="1161953"/>
                    </a:lnTo>
                    <a:cubicBezTo>
                      <a:pt x="8296205" y="1207966"/>
                      <a:pt x="8258904" y="1245268"/>
                      <a:pt x="8212890" y="1245268"/>
                    </a:cubicBezTo>
                    <a:lnTo>
                      <a:pt x="83315" y="1245268"/>
                    </a:lnTo>
                    <a:cubicBezTo>
                      <a:pt x="37301" y="1245268"/>
                      <a:pt x="0" y="1207966"/>
                      <a:pt x="0" y="1161953"/>
                    </a:cubicBezTo>
                    <a:lnTo>
                      <a:pt x="0" y="83315"/>
                    </a:lnTo>
                    <a:cubicBezTo>
                      <a:pt x="0" y="37301"/>
                      <a:pt x="37301" y="0"/>
                      <a:pt x="83315" y="0"/>
                    </a:cubicBezTo>
                    <a:close/>
                  </a:path>
                </a:pathLst>
              </a:custGeom>
              <a:solidFill>
                <a:srgbClr val="F1F1F1"/>
              </a:solidFill>
              <a:ln w="9525" cap="rnd">
                <a:solidFill>
                  <a:srgbClr val="000000"/>
                </a:solidFill>
                <a:prstDash val="solid"/>
                <a:round/>
              </a:ln>
            </p:spPr>
            <p:txBody>
              <a:bodyPr/>
              <a:lstStyle/>
              <a:p>
                <a:endParaRPr lang="en-US"/>
              </a:p>
            </p:txBody>
          </p:sp>
          <p:sp>
            <p:nvSpPr>
              <p:cNvPr id="12" name="TextBox 12"/>
              <p:cNvSpPr txBox="1"/>
              <p:nvPr/>
            </p:nvSpPr>
            <p:spPr>
              <a:xfrm>
                <a:off x="0" y="-38100"/>
                <a:ext cx="8296205" cy="1283368"/>
              </a:xfrm>
              <a:prstGeom prst="rect">
                <a:avLst/>
              </a:prstGeom>
            </p:spPr>
            <p:txBody>
              <a:bodyPr lIns="12700" tIns="12700" rIns="12700" bIns="12700" rtlCol="0" anchor="ctr"/>
              <a:lstStyle/>
              <a:p>
                <a:pPr marL="0" lvl="0" indent="0" algn="ctr">
                  <a:lnSpc>
                    <a:spcPts val="2116"/>
                  </a:lnSpc>
                  <a:spcBef>
                    <a:spcPct val="0"/>
                  </a:spcBef>
                </a:pPr>
                <a:r>
                  <a:rPr lang="en-US" sz="1439" u="none" strike="noStrike" spc="211">
                    <a:solidFill>
                      <a:srgbClr val="211F1C"/>
                    </a:solidFill>
                    <a:latin typeface="Nunito Sans Expanded Semi-Bold"/>
                  </a:rPr>
                  <a:t>BORCELLE</a:t>
                </a:r>
              </a:p>
            </p:txBody>
          </p:sp>
        </p:grpSp>
        <p:sp>
          <p:nvSpPr>
            <p:cNvPr id="13" name="Freeform 13"/>
            <p:cNvSpPr/>
            <p:nvPr/>
          </p:nvSpPr>
          <p:spPr>
            <a:xfrm>
              <a:off x="3233807" y="116532"/>
              <a:ext cx="341941" cy="341941"/>
            </a:xfrm>
            <a:custGeom>
              <a:avLst/>
              <a:gdLst/>
              <a:ahLst/>
              <a:cxnLst/>
              <a:rect l="l" t="t" r="r" b="b"/>
              <a:pathLst>
                <a:path w="341941" h="341941">
                  <a:moveTo>
                    <a:pt x="0" y="0"/>
                  </a:moveTo>
                  <a:lnTo>
                    <a:pt x="341942" y="0"/>
                  </a:lnTo>
                  <a:lnTo>
                    <a:pt x="341942" y="341942"/>
                  </a:lnTo>
                  <a:lnTo>
                    <a:pt x="0" y="3419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Freeform 14"/>
            <p:cNvSpPr/>
            <p:nvPr/>
          </p:nvSpPr>
          <p:spPr>
            <a:xfrm>
              <a:off x="265087" y="118039"/>
              <a:ext cx="341941" cy="341941"/>
            </a:xfrm>
            <a:custGeom>
              <a:avLst/>
              <a:gdLst/>
              <a:ahLst/>
              <a:cxnLst/>
              <a:rect l="l" t="t" r="r" b="b"/>
              <a:pathLst>
                <a:path w="341941" h="341941">
                  <a:moveTo>
                    <a:pt x="0" y="0"/>
                  </a:moveTo>
                  <a:lnTo>
                    <a:pt x="341941" y="0"/>
                  </a:lnTo>
                  <a:lnTo>
                    <a:pt x="341941" y="341941"/>
                  </a:lnTo>
                  <a:lnTo>
                    <a:pt x="0" y="3419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grpSp>
        <p:nvGrpSpPr>
          <p:cNvPr id="15" name="Group 15"/>
          <p:cNvGrpSpPr/>
          <p:nvPr/>
        </p:nvGrpSpPr>
        <p:grpSpPr>
          <a:xfrm>
            <a:off x="3879846" y="9043238"/>
            <a:ext cx="1066053" cy="432385"/>
            <a:chOff x="0" y="0"/>
            <a:chExt cx="3070231" cy="1245268"/>
          </a:xfrm>
        </p:grpSpPr>
        <p:sp>
          <p:nvSpPr>
            <p:cNvPr id="16" name="Freeform 16"/>
            <p:cNvSpPr/>
            <p:nvPr/>
          </p:nvSpPr>
          <p:spPr>
            <a:xfrm>
              <a:off x="0" y="0"/>
              <a:ext cx="3070231" cy="1245268"/>
            </a:xfrm>
            <a:custGeom>
              <a:avLst/>
              <a:gdLst/>
              <a:ahLst/>
              <a:cxnLst/>
              <a:rect l="l" t="t" r="r" b="b"/>
              <a:pathLst>
                <a:path w="3070231" h="1245268">
                  <a:moveTo>
                    <a:pt x="225129" y="0"/>
                  </a:moveTo>
                  <a:lnTo>
                    <a:pt x="2845102" y="0"/>
                  </a:lnTo>
                  <a:cubicBezTo>
                    <a:pt x="2969438" y="0"/>
                    <a:pt x="3070231" y="100794"/>
                    <a:pt x="3070231" y="225129"/>
                  </a:cubicBezTo>
                  <a:lnTo>
                    <a:pt x="3070231" y="1020139"/>
                  </a:lnTo>
                  <a:cubicBezTo>
                    <a:pt x="3070231" y="1144474"/>
                    <a:pt x="2969438" y="1245268"/>
                    <a:pt x="2845102" y="1245268"/>
                  </a:cubicBezTo>
                  <a:lnTo>
                    <a:pt x="225129" y="1245268"/>
                  </a:lnTo>
                  <a:cubicBezTo>
                    <a:pt x="100794" y="1245268"/>
                    <a:pt x="0" y="1144474"/>
                    <a:pt x="0" y="1020139"/>
                  </a:cubicBezTo>
                  <a:lnTo>
                    <a:pt x="0" y="225129"/>
                  </a:lnTo>
                  <a:cubicBezTo>
                    <a:pt x="0" y="100794"/>
                    <a:pt x="100794" y="0"/>
                    <a:pt x="225129" y="0"/>
                  </a:cubicBezTo>
                  <a:close/>
                </a:path>
              </a:pathLst>
            </a:custGeom>
            <a:solidFill>
              <a:srgbClr val="F1F1F1"/>
            </a:solidFill>
            <a:ln w="9525" cap="rnd">
              <a:solidFill>
                <a:srgbClr val="000000"/>
              </a:solidFill>
              <a:prstDash val="solid"/>
              <a:round/>
            </a:ln>
          </p:spPr>
          <p:txBody>
            <a:bodyPr/>
            <a:lstStyle/>
            <a:p>
              <a:endParaRPr lang="en-US"/>
            </a:p>
          </p:txBody>
        </p:sp>
        <p:sp>
          <p:nvSpPr>
            <p:cNvPr id="17" name="TextBox 17"/>
            <p:cNvSpPr txBox="1"/>
            <p:nvPr/>
          </p:nvSpPr>
          <p:spPr>
            <a:xfrm>
              <a:off x="0" y="-38100"/>
              <a:ext cx="3070231" cy="1283368"/>
            </a:xfrm>
            <a:prstGeom prst="rect">
              <a:avLst/>
            </a:prstGeom>
          </p:spPr>
          <p:txBody>
            <a:bodyPr lIns="12700" tIns="12700" rIns="12700" bIns="12700" rtlCol="0" anchor="ctr"/>
            <a:lstStyle/>
            <a:p>
              <a:pPr marL="0" lvl="0" indent="0" algn="ctr">
                <a:lnSpc>
                  <a:spcPts val="2116"/>
                </a:lnSpc>
                <a:spcBef>
                  <a:spcPct val="0"/>
                </a:spcBef>
              </a:pPr>
              <a:r>
                <a:rPr lang="en-US" sz="1439" spc="211">
                  <a:solidFill>
                    <a:srgbClr val="211F1C"/>
                  </a:solidFill>
                  <a:latin typeface="Nunito Sans Expanded Semi-Bold"/>
                </a:rPr>
                <a:t>3/11</a:t>
              </a:r>
            </a:p>
          </p:txBody>
        </p:sp>
      </p:grpSp>
      <p:sp>
        <p:nvSpPr>
          <p:cNvPr id="18" name="TextBox 18"/>
          <p:cNvSpPr txBox="1"/>
          <p:nvPr/>
        </p:nvSpPr>
        <p:spPr>
          <a:xfrm>
            <a:off x="661075" y="2483001"/>
            <a:ext cx="16598225" cy="1838229"/>
          </a:xfrm>
          <a:prstGeom prst="rect">
            <a:avLst/>
          </a:prstGeom>
        </p:spPr>
        <p:txBody>
          <a:bodyPr lIns="0" tIns="0" rIns="0" bIns="0" rtlCol="0" anchor="t">
            <a:spAutoFit/>
          </a:bodyPr>
          <a:lstStyle/>
          <a:p>
            <a:pPr marL="0" lvl="0" indent="0" algn="l">
              <a:lnSpc>
                <a:spcPts val="3679"/>
              </a:lnSpc>
              <a:spcBef>
                <a:spcPct val="0"/>
              </a:spcBef>
            </a:pPr>
            <a:r>
              <a:rPr lang="en-US" sz="2502">
                <a:solidFill>
                  <a:srgbClr val="211F1C"/>
                </a:solidFill>
                <a:latin typeface="Roboto Mono"/>
              </a:rPr>
              <a:t>Spring Framework comes from its own ideas and builds on its core. New modules are created based on previous Spring projects to improve functionality, more automatic upgrades, and more powerful configurations in different situations. Different is also the same idea.</a:t>
            </a:r>
          </a:p>
        </p:txBody>
      </p:sp>
      <p:sp>
        <p:nvSpPr>
          <p:cNvPr id="19" name="TextBox 19"/>
          <p:cNvSpPr txBox="1"/>
          <p:nvPr/>
        </p:nvSpPr>
        <p:spPr>
          <a:xfrm>
            <a:off x="661075" y="4699274"/>
            <a:ext cx="16598225" cy="1371504"/>
          </a:xfrm>
          <a:prstGeom prst="rect">
            <a:avLst/>
          </a:prstGeom>
        </p:spPr>
        <p:txBody>
          <a:bodyPr lIns="0" tIns="0" rIns="0" bIns="0" rtlCol="0" anchor="t">
            <a:spAutoFit/>
          </a:bodyPr>
          <a:lstStyle/>
          <a:p>
            <a:pPr marL="0" lvl="0" indent="0" algn="l">
              <a:lnSpc>
                <a:spcPts val="3679"/>
              </a:lnSpc>
              <a:spcBef>
                <a:spcPct val="0"/>
              </a:spcBef>
            </a:pPr>
            <a:r>
              <a:rPr lang="en-US" sz="2502">
                <a:solidFill>
                  <a:srgbClr val="211F1C"/>
                </a:solidFill>
                <a:latin typeface="Roboto Mono"/>
              </a:rPr>
              <a:t>The project can select the necessary modules and add them. The central part of the modules is the Spring Core container, which includes configuration templates and a dependency injection mechanism.</a:t>
            </a:r>
          </a:p>
        </p:txBody>
      </p:sp>
      <p:sp>
        <p:nvSpPr>
          <p:cNvPr id="20" name="TextBox 20"/>
          <p:cNvSpPr txBox="1"/>
          <p:nvPr/>
        </p:nvSpPr>
        <p:spPr>
          <a:xfrm>
            <a:off x="661075" y="6448822"/>
            <a:ext cx="16598225" cy="904779"/>
          </a:xfrm>
          <a:prstGeom prst="rect">
            <a:avLst/>
          </a:prstGeom>
        </p:spPr>
        <p:txBody>
          <a:bodyPr lIns="0" tIns="0" rIns="0" bIns="0" rtlCol="0" anchor="t">
            <a:spAutoFit/>
          </a:bodyPr>
          <a:lstStyle/>
          <a:p>
            <a:pPr marL="0" lvl="0" indent="0" algn="l">
              <a:lnSpc>
                <a:spcPts val="3679"/>
              </a:lnSpc>
              <a:spcBef>
                <a:spcPct val="0"/>
              </a:spcBef>
            </a:pPr>
            <a:r>
              <a:rPr lang="en-US" sz="2502">
                <a:solidFill>
                  <a:srgbClr val="211F1C"/>
                </a:solidFill>
                <a:latin typeface="Roboto Mono"/>
              </a:rPr>
              <a:t>Spring Framework provides different application architectures including: communication, data manipulation and web.</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412646" y="-880399"/>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6" name="TextBox 6"/>
          <p:cNvSpPr txBox="1"/>
          <p:nvPr/>
        </p:nvSpPr>
        <p:spPr>
          <a:xfrm>
            <a:off x="-253765" y="1227940"/>
            <a:ext cx="18541765" cy="2202750"/>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2.1.2 SPRING FRAMEWORK MODULES AND ARCHITECTURE?</a:t>
            </a:r>
          </a:p>
        </p:txBody>
      </p:sp>
      <p:sp>
        <p:nvSpPr>
          <p:cNvPr id="7" name="Freeform 7"/>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7315200" y="2075608"/>
            <a:ext cx="11679935" cy="8427371"/>
          </a:xfrm>
          <a:custGeom>
            <a:avLst/>
            <a:gdLst/>
            <a:ahLst/>
            <a:cxnLst/>
            <a:rect l="l" t="t" r="r" b="b"/>
            <a:pathLst>
              <a:path w="7773308" h="5649778">
                <a:moveTo>
                  <a:pt x="0" y="0"/>
                </a:moveTo>
                <a:lnTo>
                  <a:pt x="7773308" y="0"/>
                </a:lnTo>
                <a:lnTo>
                  <a:pt x="7773308" y="5649778"/>
                </a:lnTo>
                <a:lnTo>
                  <a:pt x="0" y="5649778"/>
                </a:lnTo>
                <a:lnTo>
                  <a:pt x="0" y="0"/>
                </a:lnTo>
                <a:close/>
              </a:path>
            </a:pathLst>
          </a:custGeom>
          <a:blipFill>
            <a:blip r:embed="rId6"/>
            <a:stretch>
              <a:fillRect t="-1484" b="-1484"/>
            </a:stretch>
          </a:blipFill>
        </p:spPr>
        <p:txBody>
          <a:bodyPr/>
          <a:lstStyle/>
          <a:p>
            <a:endParaRPr lang="en-US" dirty="0"/>
          </a:p>
        </p:txBody>
      </p:sp>
      <p:sp>
        <p:nvSpPr>
          <p:cNvPr id="9" name="TextBox 9"/>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10" name="TextBox 10"/>
          <p:cNvSpPr txBox="1"/>
          <p:nvPr/>
        </p:nvSpPr>
        <p:spPr>
          <a:xfrm>
            <a:off x="1028700" y="4767306"/>
            <a:ext cx="7144330" cy="5426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2.1.2.1 Core Container</a:t>
            </a:r>
          </a:p>
        </p:txBody>
      </p:sp>
      <p:sp>
        <p:nvSpPr>
          <p:cNvPr id="11" name="TextBox 11"/>
          <p:cNvSpPr txBox="1"/>
          <p:nvPr/>
        </p:nvSpPr>
        <p:spPr>
          <a:xfrm>
            <a:off x="1009650" y="5533711"/>
            <a:ext cx="11594174" cy="534553"/>
          </a:xfrm>
          <a:prstGeom prst="rect">
            <a:avLst/>
          </a:prstGeom>
        </p:spPr>
        <p:txBody>
          <a:bodyPr lIns="0" tIns="0" rIns="0" bIns="0" rtlCol="0" anchor="t">
            <a:spAutoFit/>
          </a:bodyPr>
          <a:lstStyle/>
          <a:p>
            <a:pPr marL="0" lvl="0" indent="0" algn="l">
              <a:lnSpc>
                <a:spcPts val="4431"/>
              </a:lnSpc>
              <a:spcBef>
                <a:spcPct val="0"/>
              </a:spcBef>
            </a:pPr>
            <a:r>
              <a:rPr lang="en-US" sz="3014">
                <a:solidFill>
                  <a:srgbClr val="211F1C"/>
                </a:solidFill>
                <a:latin typeface="Roboto Mono"/>
              </a:rPr>
              <a:t>2.1.2.2 Data Access/Integration</a:t>
            </a:r>
          </a:p>
        </p:txBody>
      </p:sp>
      <p:sp>
        <p:nvSpPr>
          <p:cNvPr id="12" name="TextBox 12"/>
          <p:cNvSpPr txBox="1"/>
          <p:nvPr/>
        </p:nvSpPr>
        <p:spPr>
          <a:xfrm>
            <a:off x="1028700" y="6287339"/>
            <a:ext cx="11327124" cy="5426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2.1.2.3 Web</a:t>
            </a:r>
          </a:p>
        </p:txBody>
      </p:sp>
      <p:sp>
        <p:nvSpPr>
          <p:cNvPr id="13" name="TextBox 13"/>
          <p:cNvSpPr txBox="1"/>
          <p:nvPr/>
        </p:nvSpPr>
        <p:spPr>
          <a:xfrm>
            <a:off x="1009650" y="7049024"/>
            <a:ext cx="11327124" cy="5426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2.1.2.4 Another modules</a:t>
            </a:r>
          </a:p>
        </p:txBody>
      </p:sp>
    </p:spTree>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TotalTime>
  <Words>1661</Words>
  <Application>Microsoft Office PowerPoint</Application>
  <PresentationFormat>Custom</PresentationFormat>
  <Paragraphs>236</Paragraphs>
  <Slides>48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Anton</vt:lpstr>
      <vt:lpstr>Nunito Sans Expanded Medium</vt:lpstr>
      <vt:lpstr>Nunito Sans Expanded</vt:lpstr>
      <vt:lpstr>Arial</vt:lpstr>
      <vt:lpstr>Calibri</vt:lpstr>
      <vt:lpstr>Nunito Sans Expanded Semi-Bold</vt:lpstr>
      <vt:lpstr>Roboto Mono</vt:lpstr>
      <vt:lpstr>Nunito Sans Expanded Bold</vt:lpstr>
      <vt:lpstr>Courier Prime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Media</dc:title>
  <cp:lastModifiedBy>Việt Quốc</cp:lastModifiedBy>
  <cp:revision>5</cp:revision>
  <dcterms:created xsi:type="dcterms:W3CDTF">2006-08-16T00:00:00Z</dcterms:created>
  <dcterms:modified xsi:type="dcterms:W3CDTF">2024-06-06T13:03:03Z</dcterms:modified>
  <dc:identifier>DAGE_esL95I</dc:identifier>
</cp:coreProperties>
</file>